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8"/>
  </p:notesMasterIdLst>
  <p:sldIdLst>
    <p:sldId id="294" r:id="rId6"/>
    <p:sldId id="309" r:id="rId7"/>
    <p:sldId id="300" r:id="rId8"/>
    <p:sldId id="333" r:id="rId9"/>
    <p:sldId id="310" r:id="rId10"/>
    <p:sldId id="311" r:id="rId11"/>
    <p:sldId id="305" r:id="rId12"/>
    <p:sldId id="332" r:id="rId13"/>
    <p:sldId id="306" r:id="rId14"/>
    <p:sldId id="314" r:id="rId15"/>
    <p:sldId id="312" r:id="rId16"/>
    <p:sldId id="331" r:id="rId1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144C2D"/>
    <a:srgbClr val="FBFCFC"/>
    <a:srgbClr val="E6EDEE"/>
    <a:srgbClr val="E5E5E5"/>
    <a:srgbClr val="D5DCBC"/>
    <a:srgbClr val="20335E"/>
    <a:srgbClr val="23302D"/>
    <a:srgbClr val="C4222C"/>
    <a:srgbClr val="007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5"/>
    <p:restoredTop sz="87355" autoAdjust="0"/>
  </p:normalViewPr>
  <p:slideViewPr>
    <p:cSldViewPr snapToGrid="0" snapToObjects="1">
      <p:cViewPr varScale="1">
        <p:scale>
          <a:sx n="97" d="100"/>
          <a:sy n="97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gdán Patrik" userId="7f6dbe9e-1e76-41f6-a237-43ce758bd6b7" providerId="ADAL" clId="{ABBFEC56-A3A1-49DE-BE87-9B7D5B83561A}"/>
    <pc:docChg chg="addSld delSld">
      <pc:chgData name="Bogdán Patrik" userId="7f6dbe9e-1e76-41f6-a237-43ce758bd6b7" providerId="ADAL" clId="{ABBFEC56-A3A1-49DE-BE87-9B7D5B83561A}" dt="2026-05-05T11:49:14.618" v="1" actId="47"/>
      <pc:docMkLst>
        <pc:docMk/>
      </pc:docMkLst>
      <pc:sldChg chg="new del">
        <pc:chgData name="Bogdán Patrik" userId="7f6dbe9e-1e76-41f6-a237-43ce758bd6b7" providerId="ADAL" clId="{ABBFEC56-A3A1-49DE-BE87-9B7D5B83561A}" dt="2026-05-05T11:49:14.618" v="1" actId="47"/>
        <pc:sldMkLst>
          <pc:docMk/>
          <pc:sldMk cId="1742937176" sldId="3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A5C06-8F14-4D5B-B8DB-A0A7738230F2}" type="datetimeFigureOut">
              <a:rPr lang="hu-HU" smtClean="0"/>
              <a:t>2026. 05. 05.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97EB7-4937-4BDD-ABCB-992EB85A73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674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Staff</a:t>
            </a:r>
            <a:r>
              <a:rPr lang="hu-HU" dirty="0"/>
              <a:t> </a:t>
            </a:r>
            <a:r>
              <a:rPr lang="hu-HU" dirty="0" err="1"/>
              <a:t>mobility</a:t>
            </a:r>
            <a:r>
              <a:rPr lang="hu-HU" dirty="0"/>
              <a:t> -  outgoing, </a:t>
            </a:r>
            <a:r>
              <a:rPr lang="hu-HU" dirty="0" err="1"/>
              <a:t>possiblity</a:t>
            </a:r>
            <a:r>
              <a:rPr lang="hu-HU" dirty="0"/>
              <a:t> of </a:t>
            </a:r>
            <a:r>
              <a:rPr lang="hu-HU" dirty="0" err="1"/>
              <a:t>incoming</a:t>
            </a:r>
            <a:r>
              <a:rPr lang="hu-HU" dirty="0"/>
              <a:t> -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0435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482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213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880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88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Staff</a:t>
            </a:r>
            <a:r>
              <a:rPr lang="hu-HU" dirty="0"/>
              <a:t> </a:t>
            </a:r>
            <a:r>
              <a:rPr lang="hu-HU" dirty="0" err="1"/>
              <a:t>mobility</a:t>
            </a:r>
            <a:r>
              <a:rPr lang="hu-HU" dirty="0"/>
              <a:t> -  outgoing, </a:t>
            </a:r>
            <a:r>
              <a:rPr lang="hu-HU" dirty="0" err="1"/>
              <a:t>possiblity</a:t>
            </a:r>
            <a:r>
              <a:rPr lang="hu-HU" dirty="0"/>
              <a:t> of </a:t>
            </a:r>
            <a:r>
              <a:rPr lang="hu-HU" dirty="0" err="1"/>
              <a:t>incoming</a:t>
            </a:r>
            <a:r>
              <a:rPr lang="hu-HU" dirty="0"/>
              <a:t> -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6985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064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1913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4274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369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7205-942B-0CD7-8288-D6F038C87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0F6A1-3492-F20C-2212-67E2E1F83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FF8CF-A381-BBBF-758E-5B7B9AE4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05/05/2026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F8531-B846-A65B-8730-E6361ACC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01EEE-8035-9755-C787-3C3A6D45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7538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56B4-B766-3D3D-D7E4-95A6C2B7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7E9F6-AA35-2AA7-3E5B-AC72E577E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E054-B5C3-9C14-DA0F-456AF6DB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05/05/2026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412E4-FF78-F588-023A-AE5FEBB5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D4BE3-E853-501E-E067-6F5554D8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386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B68BC-333C-EA42-9600-15C6A5E51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396C0-6790-8469-748A-7C27C3CBC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6FFEF-A882-7F78-5BC3-2E31910D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05/05/2026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AC8BA-C048-8846-1116-070514D6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7741A-59FA-B304-D8BB-E193FB02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25790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D2C757-1B19-C43F-A4AD-989A93CD6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065E3C9-9845-5174-F5C1-603427D1B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244CFE-5BDA-3EEC-7270-1CE5BE47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2026. 05. 05.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5417AA1-4FD4-AAE8-F602-8854483B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35AD29F-C1B6-72F3-9294-C68498E7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0964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18E509-453C-B42E-38F6-04924964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5B7A4D8-C95C-F275-112E-BFF95CFA1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66FA44-BCFF-EBD7-9FE1-238B2095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2026. 05. 05.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5CC2670-C971-7D84-1B5C-A9C407E6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AC49BB4-AC48-CF6E-63A9-DDAA1E15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0939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E054B8-ED07-55B9-0641-557E0E6A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BC6DDFA-5369-E2CB-3E95-551DA7415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657C33-42D6-9A1A-599C-958698CE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2026. 05. 05.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90DF822-A9AB-2426-74AB-4B84A321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5FBDBAC-91FA-1AE6-CA3E-998DE0F9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0225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38CE54-1478-4E83-222C-FF3F84F2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5832D6-6198-1C51-9896-A1626D888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6F87D41-74E1-EA97-DCD3-95DD2A636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6B01604-31B5-F36C-394F-E6021F10E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2026. 05. 05.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E8FA718-995A-A054-27DE-81362FD9A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7CF1996-EE01-0BC4-F0A7-06841FE4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559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köd látható&#10;&#10;Automatikusan generált leírás">
            <a:extLst>
              <a:ext uri="{FF2B5EF4-FFF2-40B4-BE49-F238E27FC236}">
                <a16:creationId xmlns:a16="http://schemas.microsoft.com/office/drawing/2014/main" id="{2A3508D1-D2BF-334C-FB9D-5EFB7A0DC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1"/>
          <a:stretch/>
        </p:blipFill>
        <p:spPr>
          <a:xfrm>
            <a:off x="-14494" y="0"/>
            <a:ext cx="12206494" cy="685799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838CE54-1478-4E83-222C-FF3F84F2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5832D6-6198-1C51-9896-A1626D888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6F87D41-74E1-EA97-DCD3-95DD2A636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6B01604-31B5-F36C-394F-E6021F10E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2026. 05. 05.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E8FA718-995A-A054-27DE-81362FD9A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7CF1996-EE01-0BC4-F0A7-06841FE4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349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70059E-D717-4FE9-0C67-E2A966FE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3A06B9D-C6F3-FD45-67D8-A58F7E3FE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D766188-D901-A578-DFAB-DF2594B26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A2FD009-1450-3FCA-E7A3-21C9302C7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B22D6D4-A38C-618D-F3A0-BE77C9A6B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940E64A-BFB4-BF1A-9704-AA6CDB70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2026. 05. 05.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935B14F-8C44-40F1-EB10-9FD3DF48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CFE4D33-42E3-D10E-3C37-76D5FA34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1756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9C3EB8-5968-77AB-4096-970FCF471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75919A8-3F6E-4E5C-9320-D46122C6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2026. 05. 05.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5B99AB9-D9FE-467A-487C-D6029962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CAE71D6-558E-F63B-3919-E718F1B4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1920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AC1105F-37D8-B197-FB2D-83859BD6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2026. 05. 05.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69A3F0-CD4E-4A65-70B2-D8CAF9D25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5DDF77F-A7D5-11BA-2D57-BC970DB3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49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D912-50D8-E5F6-616A-F218A875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63E2B-48A7-29CF-2A1A-FBD6D8A46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FEE99-97CE-B56E-DDFB-FF9DF9A1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05/05/2026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A137-4AB6-AB1E-6824-653FF018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C603A-E527-042E-E539-7BA4F5FA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95709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D86C61-0025-AE04-7BF2-82385C8C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639E0D-67C6-603B-8253-FA8A5127D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8CE2588-9FCE-5B39-6801-22CB95B2D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6E8303C-F8FD-D783-B306-530F4BF9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2026. 05. 05.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5B17F4F-C86A-9289-5ADF-E7D868A2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5EB2E97-585F-2E1F-41F6-6F1F54B9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644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05A564-5813-777B-38B4-11664AD3F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77BC2FC-8BB9-4011-1540-4F31F3A14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029745B-06FB-000E-3BFF-EE4B730AD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BDDAE19-D642-81E3-E20D-03B815ED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2026. 05. 05.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69839CB-9362-889B-84D5-529BCD05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C3DCEA0-4BED-6E5A-54C5-8C950480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8127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A17A17-170E-0900-8513-B17E56BA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3FF6B51-429A-C244-6DFA-C8F76339C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758A2F-B66F-D86A-0823-B6FE21D4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2026. 05. 05.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1F6E00F-896B-918E-1375-197C6E0B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03B38A-1D5D-027E-BB0A-9EF1262D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154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7A788CF-3C8D-378F-8B6A-2588594ED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C1D4485-3002-0C5C-E436-6B6BEB967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16AA607-5A28-8A92-A8C6-98A525F1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2026. 05. 05.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BB0084-F70D-E09F-890C-290AAD135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42E8DF7-951E-D9DB-8836-E7A5EBC9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34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978E-68E0-F732-287F-2CA42B93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47C00-406F-7B3F-3A5D-8F1591BA4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CBEBC-9B3C-5D3B-299D-7C9F7A26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05/05/2026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176FD-A7FA-C677-10DB-4D9A5885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922BC-71A7-B4A3-1E16-E495A096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635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03A6-0811-C825-CC76-46639AB5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9F908-7FBF-FA06-4874-66ED90E38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1CD88-58B0-910A-77D8-70F0A7D83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F8686-7054-EC48-76FB-8092DB0D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05/05/2026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1CBE2-F109-5DDD-E9FC-978FD6C7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6A2D6-3B8E-E7AD-3BFC-FB1D8BA2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065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A02-6524-0013-AA22-493AD520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67DAA-418C-2786-1D56-D77764308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DF516-4C4A-02F7-39F0-DC43E960B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E40D5-D6C6-74DE-6EF9-987B02A74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F76B5C-585A-A6FF-0DA9-0B10ECEA1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DB9D52-570E-6ADE-6F93-77E601CE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05/05/2026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72116-8866-E9A8-6493-99DEDE0B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2201B8-9E78-C1EF-3EA3-E9D99161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0634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9965-B683-ECF0-5A23-C71AB1E8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D1A73-1865-B821-8854-385ED4B8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05/05/2026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401A3-5F78-2D41-2B73-A196197A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165E0-CE23-8DD3-DC2E-FA85F708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87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A4696-6ED9-ACAB-F474-41B921CB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05/05/2026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818EC-4205-CD3A-94CA-C739C504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0EACE-6625-0275-CB66-AEAEEDB7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172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6CC8-EE25-261B-1183-F39FD6DB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022ED-0C4E-2162-2B5A-790790D66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91610-2015-5C55-3C06-60D4E0706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AB1B-F201-B2FB-B01E-AF5DED4E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05/05/2026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E22E1-D31F-6C62-B7CD-60E75EBA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418CA-F2C5-367A-9C21-FCE3AC1A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2516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0FD6-CCC8-97F0-6527-3382C1C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8AB51-7CB3-8E87-4383-FCEE2AFC4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4C6C3-3A10-6AC5-0A9F-932FB1369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1026A-7053-371B-3393-4B3E8E39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05/05/2026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1866F-8E19-031E-E89A-41226BDB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BAAFF-B748-05E3-7DD7-E80A15B4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481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02CAF-6506-436C-5410-A466040F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26C20-1C75-83B3-0B9C-17001FE26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F3F27-DBD3-FF68-6C76-9C58FF713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26752-0E4D-D847-BA11-30E1464D3CA1}" type="datetimeFigureOut">
              <a:rPr lang="en-BE" smtClean="0"/>
              <a:t>05/05/2026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88A20-7B8B-9B55-FED4-B7C57153F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BB276-1F15-C5D7-3F74-5AA3435C7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4550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3F8597F-8C6A-8FC9-0F0F-C392F1F8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185649-088F-F441-8450-F2EEA6E17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B3F787-EFAD-9F73-F43B-83429EAB0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14A40-EA0E-469A-A4B2-67A30B3AFC83}" type="datetimeFigureOut">
              <a:rPr lang="hu-HU" smtClean="0"/>
              <a:t>2026. 05. 05.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26228AC-5FF8-3217-1A80-A9A0A9B45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667006-5709-69DB-60C0-0FEFFC386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10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temobilitywebapps.pte.h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köd látható&#10;&#10;Automatikusan generált leírás">
            <a:extLst>
              <a:ext uri="{FF2B5EF4-FFF2-40B4-BE49-F238E27FC236}">
                <a16:creationId xmlns:a16="http://schemas.microsoft.com/office/drawing/2014/main" id="{01B6B488-8623-4007-9578-7FCC8655A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" b="5060"/>
          <a:stretch/>
        </p:blipFill>
        <p:spPr>
          <a:xfrm rot="10800000">
            <a:off x="-7249" y="1"/>
            <a:ext cx="12199248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A3516A-EA6A-433F-9889-C0885EFA0EA0}"/>
              </a:ext>
            </a:extLst>
          </p:cNvPr>
          <p:cNvSpPr/>
          <p:nvPr/>
        </p:nvSpPr>
        <p:spPr>
          <a:xfrm>
            <a:off x="0" y="1192999"/>
            <a:ext cx="12192000" cy="363785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5200" b="1" dirty="0">
                <a:solidFill>
                  <a:srgbClr val="144C2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Pannónia Ösztöndíjprogram</a:t>
            </a:r>
            <a:endParaRPr lang="fr-BE" sz="5200" b="1" dirty="0">
              <a:solidFill>
                <a:srgbClr val="144C2D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5" name="Kép 14" descr="A képen szöveg, embléma látható&#10;&#10;Automatikusan generált leírás">
            <a:extLst>
              <a:ext uri="{FF2B5EF4-FFF2-40B4-BE49-F238E27FC236}">
                <a16:creationId xmlns:a16="http://schemas.microsoft.com/office/drawing/2014/main" id="{CC4B13E8-D16D-6E49-7C53-3E05058F8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07" y="303372"/>
            <a:ext cx="2415546" cy="847346"/>
          </a:xfrm>
          <a:prstGeom prst="rect">
            <a:avLst/>
          </a:prstGeom>
        </p:spPr>
      </p:pic>
      <p:pic>
        <p:nvPicPr>
          <p:cNvPr id="5" name="Kép 4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B6B1818F-3AA0-2D91-2286-86B9CACAB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79" y="415392"/>
            <a:ext cx="1809477" cy="623306"/>
          </a:xfrm>
          <a:prstGeom prst="rect">
            <a:avLst/>
          </a:prstGeom>
        </p:spPr>
      </p:pic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9227A20B-7D50-592B-406E-039331B5B96A}"/>
              </a:ext>
            </a:extLst>
          </p:cNvPr>
          <p:cNvGrpSpPr/>
          <p:nvPr/>
        </p:nvGrpSpPr>
        <p:grpSpPr>
          <a:xfrm>
            <a:off x="3559243" y="4825691"/>
            <a:ext cx="9203027" cy="2050252"/>
            <a:chOff x="2988972" y="4810502"/>
            <a:chExt cx="9203027" cy="2050252"/>
          </a:xfrm>
        </p:grpSpPr>
        <p:pic>
          <p:nvPicPr>
            <p:cNvPr id="19" name="Kép 18" descr="A képen ruházat, személy, nő, szék látható&#10;&#10;Automatikusan generált leírás">
              <a:extLst>
                <a:ext uri="{FF2B5EF4-FFF2-40B4-BE49-F238E27FC236}">
                  <a16:creationId xmlns:a16="http://schemas.microsoft.com/office/drawing/2014/main" id="{AADD908A-5625-DC33-5867-2A2D7BB43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0144" y="4810502"/>
              <a:ext cx="8831855" cy="2050252"/>
            </a:xfrm>
            <a:prstGeom prst="parallelogram">
              <a:avLst/>
            </a:prstGeom>
          </p:spPr>
        </p:pic>
        <p:pic>
          <p:nvPicPr>
            <p:cNvPr id="28" name="Kép 27" descr="A képen képernyőkép, Grafika, Színesség, sor látható&#10;&#10;Automatikusan generált leírás">
              <a:extLst>
                <a:ext uri="{FF2B5EF4-FFF2-40B4-BE49-F238E27FC236}">
                  <a16:creationId xmlns:a16="http://schemas.microsoft.com/office/drawing/2014/main" id="{4689BE54-930C-AFE7-065E-3938E5AF9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8972" y="6018499"/>
              <a:ext cx="585032" cy="831361"/>
            </a:xfrm>
            <a:prstGeom prst="parallelogram">
              <a:avLst/>
            </a:prstGeom>
          </p:spPr>
        </p:pic>
      </p:grpSp>
      <p:pic>
        <p:nvPicPr>
          <p:cNvPr id="2" name="KIM_logo_osszes_trim_KIM_Szines_Horizontal.png" descr="KIM_logo_osszes_trim_KIM_Szines_Horizontal.png">
            <a:extLst>
              <a:ext uri="{FF2B5EF4-FFF2-40B4-BE49-F238E27FC236}">
                <a16:creationId xmlns:a16="http://schemas.microsoft.com/office/drawing/2014/main" id="{A5775718-0AC2-4282-7E87-202119E968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3433" y="390494"/>
            <a:ext cx="1452929" cy="6731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75929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A204A9-2440-0989-FC44-EE8707039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992" y="1357549"/>
            <a:ext cx="10980174" cy="5214311"/>
          </a:xfrm>
        </p:spPr>
        <p:txBody>
          <a:bodyPr vert="horz" lIns="91440" tIns="45720" rIns="91440" bIns="45720" numCol="1" rtlCol="0">
            <a:noAutofit/>
          </a:bodyPr>
          <a:lstStyle/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az ösztöndíj összege </a:t>
            </a:r>
            <a:r>
              <a:rPr lang="hu-H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 pontosan kerül kiszámolásra </a:t>
            </a: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mobilitás hosszának megfelelően       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 tanulmányi szerződésben szereplő kezdő és záró dátumok alapján      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pontosan add meg a szemeszter dátumait 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az utalás </a:t>
            </a:r>
            <a:r>
              <a:rPr lang="hu-H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forintban</a:t>
            </a: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történik!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az ösztöndíjat a támogatási szerződésben szereplő számlaszámra utaljuk 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szerződés aláírását követően nem lehet számlaszámot módosítani! 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támogatási szerződés aláírása után </a:t>
            </a:r>
            <a:r>
              <a:rPr lang="hu-H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napos fizetési határidőt </a:t>
            </a: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vállal az egyetem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CC72C1C-450A-D242-5278-5F4F68B6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40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Ösztöndíj információk</a:t>
            </a:r>
          </a:p>
        </p:txBody>
      </p:sp>
      <p:pic>
        <p:nvPicPr>
          <p:cNvPr id="5" name="Kép 4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FF9E7877-B4BE-394F-D793-B75706ADA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10" y="5958348"/>
            <a:ext cx="2156572" cy="742869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6C80B1D7-7400-EF4E-6C88-ABF540860F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0" y="6027304"/>
            <a:ext cx="585032" cy="8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5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ím 1">
            <a:extLst>
              <a:ext uri="{FF2B5EF4-FFF2-40B4-BE49-F238E27FC236}">
                <a16:creationId xmlns:a16="http://schemas.microsoft.com/office/drawing/2014/main" id="{099B3DB6-A689-FD5A-55A2-2E8BC8AD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600"/>
            <a:ext cx="10515600" cy="8340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4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 információk</a:t>
            </a:r>
          </a:p>
        </p:txBody>
      </p:sp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8CDC3800-6192-2CED-904D-18882CED6D04}"/>
              </a:ext>
            </a:extLst>
          </p:cNvPr>
          <p:cNvGrpSpPr/>
          <p:nvPr/>
        </p:nvGrpSpPr>
        <p:grpSpPr>
          <a:xfrm>
            <a:off x="592239" y="1819629"/>
            <a:ext cx="4287769" cy="615698"/>
            <a:chOff x="592239" y="1948333"/>
            <a:chExt cx="4287769" cy="615698"/>
          </a:xfrm>
        </p:grpSpPr>
        <p:pic>
          <p:nvPicPr>
            <p:cNvPr id="38" name="Kép 37" descr="A képen szimbólum, kör, Szimmetria, tervezés látható&#10;&#10;Automatikusan generált leírás">
              <a:extLst>
                <a:ext uri="{FF2B5EF4-FFF2-40B4-BE49-F238E27FC236}">
                  <a16:creationId xmlns:a16="http://schemas.microsoft.com/office/drawing/2014/main" id="{B0577EAD-526D-FB41-1C87-70F607E2C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239" y="1948333"/>
              <a:ext cx="591313" cy="615697"/>
            </a:xfrm>
            <a:prstGeom prst="rect">
              <a:avLst/>
            </a:prstGeom>
          </p:spPr>
        </p:pic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53E779E2-454F-AD82-A554-1F2A6D33ABFC}"/>
                </a:ext>
              </a:extLst>
            </p:cNvPr>
            <p:cNvSpPr/>
            <p:nvPr/>
          </p:nvSpPr>
          <p:spPr>
            <a:xfrm>
              <a:off x="1287617" y="1948333"/>
              <a:ext cx="3592391" cy="6156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0335E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pannoniaosztondij.hu</a:t>
              </a:r>
            </a:p>
          </p:txBody>
        </p:sp>
      </p:grpSp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5EE5A219-DB66-10B0-AA6A-689EEFDCAF9F}"/>
              </a:ext>
            </a:extLst>
          </p:cNvPr>
          <p:cNvGrpSpPr/>
          <p:nvPr/>
        </p:nvGrpSpPr>
        <p:grpSpPr>
          <a:xfrm>
            <a:off x="592239" y="2899849"/>
            <a:ext cx="4248117" cy="615698"/>
            <a:chOff x="592239" y="1948333"/>
            <a:chExt cx="4248117" cy="615698"/>
          </a:xfrm>
        </p:grpSpPr>
        <p:pic>
          <p:nvPicPr>
            <p:cNvPr id="42" name="Kép 41" descr="A képen szimbólum, kör, Szimmetria, tervezés látható&#10;&#10;Automatikusan generált leírás">
              <a:extLst>
                <a:ext uri="{FF2B5EF4-FFF2-40B4-BE49-F238E27FC236}">
                  <a16:creationId xmlns:a16="http://schemas.microsoft.com/office/drawing/2014/main" id="{C7E78468-2BA6-87A6-2F39-CA3DFACBD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239" y="1948333"/>
              <a:ext cx="591313" cy="615697"/>
            </a:xfrm>
            <a:prstGeom prst="rect">
              <a:avLst/>
            </a:prstGeom>
          </p:spPr>
        </p:pic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id="{3B3B460B-4B85-1D1A-D96D-A63565C681AE}"/>
                </a:ext>
              </a:extLst>
            </p:cNvPr>
            <p:cNvSpPr/>
            <p:nvPr/>
          </p:nvSpPr>
          <p:spPr>
            <a:xfrm>
              <a:off x="1287617" y="1948333"/>
              <a:ext cx="3552739" cy="6156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0335E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https://mobilitas.pte.hu/pannonia_program#</a:t>
              </a:r>
            </a:p>
          </p:txBody>
        </p:sp>
      </p:grpSp>
      <p:grpSp>
        <p:nvGrpSpPr>
          <p:cNvPr id="44" name="Csoportba foglalás 43">
            <a:extLst>
              <a:ext uri="{FF2B5EF4-FFF2-40B4-BE49-F238E27FC236}">
                <a16:creationId xmlns:a16="http://schemas.microsoft.com/office/drawing/2014/main" id="{2F8A574D-C078-F1DF-6BDB-A6EA9ACF8169}"/>
              </a:ext>
            </a:extLst>
          </p:cNvPr>
          <p:cNvGrpSpPr/>
          <p:nvPr/>
        </p:nvGrpSpPr>
        <p:grpSpPr>
          <a:xfrm>
            <a:off x="592239" y="3978315"/>
            <a:ext cx="4693143" cy="615698"/>
            <a:chOff x="592239" y="1948333"/>
            <a:chExt cx="3602021" cy="615698"/>
          </a:xfrm>
        </p:grpSpPr>
        <p:pic>
          <p:nvPicPr>
            <p:cNvPr id="45" name="Kép 44">
              <a:extLst>
                <a:ext uri="{FF2B5EF4-FFF2-40B4-BE49-F238E27FC236}">
                  <a16:creationId xmlns:a16="http://schemas.microsoft.com/office/drawing/2014/main" id="{FF140683-57B0-02DB-ABA7-5F4B515C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92239" y="1960525"/>
              <a:ext cx="453837" cy="591313"/>
            </a:xfrm>
            <a:prstGeom prst="rect">
              <a:avLst/>
            </a:prstGeom>
          </p:spPr>
        </p:pic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DBF3583A-FACE-DD0E-BD92-D204D46C5380}"/>
                </a:ext>
              </a:extLst>
            </p:cNvPr>
            <p:cNvSpPr/>
            <p:nvPr/>
          </p:nvSpPr>
          <p:spPr>
            <a:xfrm>
              <a:off x="1125947" y="1948333"/>
              <a:ext cx="3068313" cy="6156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0335E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pannoniaprogram@pte.hu</a:t>
              </a:r>
            </a:p>
          </p:txBody>
        </p:sp>
      </p:grpSp>
      <p:grpSp>
        <p:nvGrpSpPr>
          <p:cNvPr id="50" name="Csoportba foglalás 49">
            <a:extLst>
              <a:ext uri="{FF2B5EF4-FFF2-40B4-BE49-F238E27FC236}">
                <a16:creationId xmlns:a16="http://schemas.microsoft.com/office/drawing/2014/main" id="{A374EF48-E73E-E89F-BAF7-594561201AB7}"/>
              </a:ext>
            </a:extLst>
          </p:cNvPr>
          <p:cNvGrpSpPr/>
          <p:nvPr/>
        </p:nvGrpSpPr>
        <p:grpSpPr>
          <a:xfrm>
            <a:off x="5953406" y="1820916"/>
            <a:ext cx="4248117" cy="615698"/>
            <a:chOff x="592239" y="1948333"/>
            <a:chExt cx="4248117" cy="615698"/>
          </a:xfrm>
        </p:grpSpPr>
        <p:pic>
          <p:nvPicPr>
            <p:cNvPr id="51" name="Kép 50">
              <a:extLst>
                <a:ext uri="{FF2B5EF4-FFF2-40B4-BE49-F238E27FC236}">
                  <a16:creationId xmlns:a16="http://schemas.microsoft.com/office/drawing/2014/main" id="{5AFF3972-A3D3-C245-BD92-E3D3C5775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92239" y="1960525"/>
              <a:ext cx="591313" cy="591313"/>
            </a:xfrm>
            <a:prstGeom prst="rect">
              <a:avLst/>
            </a:prstGeom>
          </p:spPr>
        </p:pic>
        <p:sp>
          <p:nvSpPr>
            <p:cNvPr id="52" name="Rectangle 5">
              <a:extLst>
                <a:ext uri="{FF2B5EF4-FFF2-40B4-BE49-F238E27FC236}">
                  <a16:creationId xmlns:a16="http://schemas.microsoft.com/office/drawing/2014/main" id="{B8AA339E-7B5F-8184-B605-AE33751A5C8E}"/>
                </a:ext>
              </a:extLst>
            </p:cNvPr>
            <p:cNvSpPr/>
            <p:nvPr/>
          </p:nvSpPr>
          <p:spPr>
            <a:xfrm>
              <a:off x="1287617" y="1948333"/>
              <a:ext cx="3552739" cy="6156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0335E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facebook.com </a:t>
              </a:r>
              <a:r>
                <a:rPr lang="hu-HU" sz="2400" dirty="0">
                  <a:solidFill>
                    <a:srgbClr val="20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b="1" dirty="0">
                  <a:solidFill>
                    <a:srgbClr val="20335E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Mobilitás</a:t>
              </a:r>
              <a:r>
                <a:rPr kumimoji="0" 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0335E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PTE</a:t>
              </a:r>
            </a:p>
          </p:txBody>
        </p:sp>
      </p:grpSp>
      <p:sp>
        <p:nvSpPr>
          <p:cNvPr id="5" name="Rectangle 5">
            <a:extLst>
              <a:ext uri="{FF2B5EF4-FFF2-40B4-BE49-F238E27FC236}">
                <a16:creationId xmlns:a16="http://schemas.microsoft.com/office/drawing/2014/main" id="{D46CF6DC-A630-14B8-BB83-A1659FD60A8B}"/>
              </a:ext>
            </a:extLst>
          </p:cNvPr>
          <p:cNvSpPr/>
          <p:nvPr/>
        </p:nvSpPr>
        <p:spPr>
          <a:xfrm>
            <a:off x="6648784" y="2775149"/>
            <a:ext cx="3552739" cy="6156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20335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instagram.com </a:t>
            </a: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0335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mobilitaspte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20335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Kép 8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2C9EE580-B263-D960-97D4-15A2F0E24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5612" y="73421"/>
            <a:ext cx="1621132" cy="55842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C05025A-14FA-B050-9E1B-AEC474B3D39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725165" y="0"/>
            <a:ext cx="466835" cy="662865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19D46FC6-CFEE-DF29-4856-B0467991D372}"/>
              </a:ext>
            </a:extLst>
          </p:cNvPr>
          <p:cNvSpPr/>
          <p:nvPr/>
        </p:nvSpPr>
        <p:spPr>
          <a:xfrm>
            <a:off x="5953406" y="3639948"/>
            <a:ext cx="3997764" cy="6156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20335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Intézményi koordinátorok</a:t>
            </a:r>
          </a:p>
        </p:txBody>
      </p:sp>
      <p:pic>
        <p:nvPicPr>
          <p:cNvPr id="19" name="Kép 18" descr="A képen fekete, sötétség látható&#10;&#10;Automatikusan generált leírás">
            <a:extLst>
              <a:ext uri="{FF2B5EF4-FFF2-40B4-BE49-F238E27FC236}">
                <a16:creationId xmlns:a16="http://schemas.microsoft.com/office/drawing/2014/main" id="{EA190846-4F4D-0E42-D1DE-E776E52C8E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3405" y="2787341"/>
            <a:ext cx="591313" cy="591313"/>
          </a:xfrm>
          <a:prstGeom prst="rect">
            <a:avLst/>
          </a:prstGeom>
        </p:spPr>
      </p:pic>
      <p:pic>
        <p:nvPicPr>
          <p:cNvPr id="2" name="Kép 1" descr="A képen szöveg, képernyőkép, Betűtípus, névjegykárty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C428F1E-C195-4CA9-739D-F1A28DAE22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8784" y="4313713"/>
            <a:ext cx="2282798" cy="2282798"/>
          </a:xfrm>
          <a:prstGeom prst="rect">
            <a:avLst/>
          </a:prstGeom>
        </p:spPr>
      </p:pic>
      <p:pic>
        <p:nvPicPr>
          <p:cNvPr id="3" name="Kép 2" descr="A képen szöveg, Betűtípus, képernyőkép, névjegykárty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A4F7C7B-9E0D-F242-AD75-D3181D7E84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1002" y="4308800"/>
            <a:ext cx="2282798" cy="22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39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köd látható&#10;&#10;Automatikusan generált leírás">
            <a:extLst>
              <a:ext uri="{FF2B5EF4-FFF2-40B4-BE49-F238E27FC236}">
                <a16:creationId xmlns:a16="http://schemas.microsoft.com/office/drawing/2014/main" id="{01B6B488-8623-4007-9578-7FCC8655A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" b="5060"/>
          <a:stretch/>
        </p:blipFill>
        <p:spPr>
          <a:xfrm rot="10800000">
            <a:off x="-7249" y="1"/>
            <a:ext cx="12199248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A3516A-EA6A-433F-9889-C0885EFA0EA0}"/>
              </a:ext>
            </a:extLst>
          </p:cNvPr>
          <p:cNvSpPr/>
          <p:nvPr/>
        </p:nvSpPr>
        <p:spPr>
          <a:xfrm>
            <a:off x="0" y="1192999"/>
            <a:ext cx="12192000" cy="363785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5200" b="1" dirty="0">
                <a:solidFill>
                  <a:srgbClr val="144C2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Köszönöm a figyelmet!</a:t>
            </a:r>
            <a:endParaRPr lang="fr-BE" sz="5200" b="1" dirty="0">
              <a:solidFill>
                <a:srgbClr val="144C2D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5" name="Kép 14" descr="A képen szöveg, embléma látható&#10;&#10;Automatikusan generált leírás">
            <a:extLst>
              <a:ext uri="{FF2B5EF4-FFF2-40B4-BE49-F238E27FC236}">
                <a16:creationId xmlns:a16="http://schemas.microsoft.com/office/drawing/2014/main" id="{CC4B13E8-D16D-6E49-7C53-3E05058F8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07" y="303372"/>
            <a:ext cx="2415546" cy="847346"/>
          </a:xfrm>
          <a:prstGeom prst="rect">
            <a:avLst/>
          </a:prstGeom>
        </p:spPr>
      </p:pic>
      <p:pic>
        <p:nvPicPr>
          <p:cNvPr id="5" name="Kép 4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B6B1818F-3AA0-2D91-2286-86B9CACAB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79" y="415392"/>
            <a:ext cx="1809477" cy="623306"/>
          </a:xfrm>
          <a:prstGeom prst="rect">
            <a:avLst/>
          </a:prstGeom>
        </p:spPr>
      </p:pic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9227A20B-7D50-592B-406E-039331B5B96A}"/>
              </a:ext>
            </a:extLst>
          </p:cNvPr>
          <p:cNvGrpSpPr/>
          <p:nvPr/>
        </p:nvGrpSpPr>
        <p:grpSpPr>
          <a:xfrm>
            <a:off x="3559243" y="4825691"/>
            <a:ext cx="9203027" cy="2050252"/>
            <a:chOff x="2988972" y="4810502"/>
            <a:chExt cx="9203027" cy="2050252"/>
          </a:xfrm>
        </p:grpSpPr>
        <p:pic>
          <p:nvPicPr>
            <p:cNvPr id="19" name="Kép 18" descr="A képen ruházat, személy, nő, szék látható&#10;&#10;Automatikusan generált leírás">
              <a:extLst>
                <a:ext uri="{FF2B5EF4-FFF2-40B4-BE49-F238E27FC236}">
                  <a16:creationId xmlns:a16="http://schemas.microsoft.com/office/drawing/2014/main" id="{AADD908A-5625-DC33-5867-2A2D7BB43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0144" y="4810502"/>
              <a:ext cx="8831855" cy="2050252"/>
            </a:xfrm>
            <a:prstGeom prst="parallelogram">
              <a:avLst/>
            </a:prstGeom>
          </p:spPr>
        </p:pic>
        <p:pic>
          <p:nvPicPr>
            <p:cNvPr id="28" name="Kép 27" descr="A képen képernyőkép, Grafika, Színesség, sor látható&#10;&#10;Automatikusan generált leírás">
              <a:extLst>
                <a:ext uri="{FF2B5EF4-FFF2-40B4-BE49-F238E27FC236}">
                  <a16:creationId xmlns:a16="http://schemas.microsoft.com/office/drawing/2014/main" id="{4689BE54-930C-AFE7-065E-3938E5AF9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8972" y="6018499"/>
              <a:ext cx="585032" cy="831361"/>
            </a:xfrm>
            <a:prstGeom prst="parallelogram">
              <a:avLst/>
            </a:prstGeom>
          </p:spPr>
        </p:pic>
      </p:grpSp>
      <p:pic>
        <p:nvPicPr>
          <p:cNvPr id="2" name="KIM_logo_osszes_trim_KIM_Szines_Horizontal.png" descr="KIM_logo_osszes_trim_KIM_Szines_Horizontal.png">
            <a:extLst>
              <a:ext uri="{FF2B5EF4-FFF2-40B4-BE49-F238E27FC236}">
                <a16:creationId xmlns:a16="http://schemas.microsoft.com/office/drawing/2014/main" id="{A5775718-0AC2-4282-7E87-202119E968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3433" y="390494"/>
            <a:ext cx="1452929" cy="6731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363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A204A9-2440-0989-FC44-EE8707039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211" y="1643688"/>
            <a:ext cx="10980174" cy="5214311"/>
          </a:xfrm>
        </p:spPr>
        <p:txBody>
          <a:bodyPr vert="horz" lIns="91440" tIns="45720" rIns="91440" bIns="45720" numCol="2" rtlCol="0">
            <a:noAutofit/>
          </a:bodyPr>
          <a:lstStyle/>
          <a:p>
            <a:pPr marL="756000" indent="0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Külföldi tapasztalat</a:t>
            </a:r>
          </a:p>
          <a:p>
            <a:pPr marL="756000" indent="0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Idegennyelv-tudás fejlesztése</a:t>
            </a:r>
          </a:p>
          <a:p>
            <a:pPr marL="756000" indent="0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Szociális és szakmai</a:t>
            </a:r>
            <a:b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készségek fejlesztése</a:t>
            </a:r>
          </a:p>
          <a:p>
            <a:pPr marL="756000" indent="0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None/>
            </a:pPr>
            <a:endParaRPr lang="hu-HU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000" indent="0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None/>
            </a:pPr>
            <a:endParaRPr lang="hu-HU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000" indent="0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Önállóság, magabiztosság</a:t>
            </a:r>
          </a:p>
          <a:p>
            <a:pPr marL="756000" indent="0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emberi/szakmai kapcsolatok</a:t>
            </a:r>
          </a:p>
          <a:p>
            <a:pPr marL="756000" indent="0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Előny a munkaerőpiacon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CC72C1C-450A-D242-5278-5F4F68B6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40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vegyek részt?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814DF05A-5913-B875-612C-E9423DFFE534}"/>
              </a:ext>
            </a:extLst>
          </p:cNvPr>
          <p:cNvSpPr txBox="1">
            <a:spLocks/>
          </p:cNvSpPr>
          <p:nvPr/>
        </p:nvSpPr>
        <p:spPr>
          <a:xfrm>
            <a:off x="6121650" y="1453415"/>
            <a:ext cx="5556288" cy="4106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44C2D"/>
              </a:buClr>
              <a:buSzPct val="150000"/>
              <a:buFont typeface="Arial" panose="020B0604020202020204" pitchFamily="34" charset="0"/>
              <a:buChar char="›"/>
            </a:pPr>
            <a:endParaRPr lang="hu-HU" sz="2000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FF9E7877-B4BE-394F-D793-B75706ADA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10" y="5958348"/>
            <a:ext cx="2156572" cy="742869"/>
          </a:xfrm>
          <a:prstGeom prst="rect">
            <a:avLst/>
          </a:prstGeom>
        </p:spPr>
      </p:pic>
      <p:pic>
        <p:nvPicPr>
          <p:cNvPr id="8" name="Kép 7" descr="A képen Grafika, szimbólum, embléma, kör látható&#10;&#10;Automatikusan generált leírás">
            <a:extLst>
              <a:ext uri="{FF2B5EF4-FFF2-40B4-BE49-F238E27FC236}">
                <a16:creationId xmlns:a16="http://schemas.microsoft.com/office/drawing/2014/main" id="{D135356B-7F62-AE43-DF8B-5A2348539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42" y="1353770"/>
            <a:ext cx="1070572" cy="1070572"/>
          </a:xfrm>
          <a:prstGeom prst="rect">
            <a:avLst/>
          </a:prstGeom>
        </p:spPr>
      </p:pic>
      <p:grpSp>
        <p:nvGrpSpPr>
          <p:cNvPr id="10" name="Google Shape;10262;p75">
            <a:extLst>
              <a:ext uri="{FF2B5EF4-FFF2-40B4-BE49-F238E27FC236}">
                <a16:creationId xmlns:a16="http://schemas.microsoft.com/office/drawing/2014/main" id="{04EA91AB-9FD8-7DFA-EA69-9DAB10034CB7}"/>
              </a:ext>
            </a:extLst>
          </p:cNvPr>
          <p:cNvGrpSpPr/>
          <p:nvPr/>
        </p:nvGrpSpPr>
        <p:grpSpPr>
          <a:xfrm>
            <a:off x="654239" y="2754798"/>
            <a:ext cx="685475" cy="683950"/>
            <a:chOff x="1745217" y="1515471"/>
            <a:chExt cx="343269" cy="342505"/>
          </a:xfrm>
          <a:solidFill>
            <a:srgbClr val="144C2D"/>
          </a:solidFill>
        </p:grpSpPr>
        <p:sp>
          <p:nvSpPr>
            <p:cNvPr id="11" name="Google Shape;10263;p75">
              <a:extLst>
                <a:ext uri="{FF2B5EF4-FFF2-40B4-BE49-F238E27FC236}">
                  <a16:creationId xmlns:a16="http://schemas.microsoft.com/office/drawing/2014/main" id="{A1E69286-1485-BFE3-37BF-14EC7492FB37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264;p75">
              <a:extLst>
                <a:ext uri="{FF2B5EF4-FFF2-40B4-BE49-F238E27FC236}">
                  <a16:creationId xmlns:a16="http://schemas.microsoft.com/office/drawing/2014/main" id="{FB81E828-CAAC-D59A-9E67-73628E66A471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265;p75">
              <a:extLst>
                <a:ext uri="{FF2B5EF4-FFF2-40B4-BE49-F238E27FC236}">
                  <a16:creationId xmlns:a16="http://schemas.microsoft.com/office/drawing/2014/main" id="{C3B7B215-5A00-FFED-BA12-5F750545C2F9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266;p75">
              <a:extLst>
                <a:ext uri="{FF2B5EF4-FFF2-40B4-BE49-F238E27FC236}">
                  <a16:creationId xmlns:a16="http://schemas.microsoft.com/office/drawing/2014/main" id="{0E4BE0D2-10EC-6A99-BE68-8322116338D8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9841;p74">
            <a:extLst>
              <a:ext uri="{FF2B5EF4-FFF2-40B4-BE49-F238E27FC236}">
                <a16:creationId xmlns:a16="http://schemas.microsoft.com/office/drawing/2014/main" id="{A5F4AC44-F384-16D9-E02D-14E61D9E576B}"/>
              </a:ext>
            </a:extLst>
          </p:cNvPr>
          <p:cNvGrpSpPr/>
          <p:nvPr/>
        </p:nvGrpSpPr>
        <p:grpSpPr>
          <a:xfrm>
            <a:off x="5957257" y="1489527"/>
            <a:ext cx="755510" cy="750077"/>
            <a:chOff x="1408777" y="3680964"/>
            <a:chExt cx="357720" cy="355148"/>
          </a:xfrm>
          <a:solidFill>
            <a:srgbClr val="144C2D"/>
          </a:solidFill>
        </p:grpSpPr>
        <p:sp>
          <p:nvSpPr>
            <p:cNvPr id="16" name="Google Shape;9842;p74">
              <a:extLst>
                <a:ext uri="{FF2B5EF4-FFF2-40B4-BE49-F238E27FC236}">
                  <a16:creationId xmlns:a16="http://schemas.microsoft.com/office/drawing/2014/main" id="{93E84F45-3AF5-795A-950F-084910A8AD1F}"/>
                </a:ext>
              </a:extLst>
            </p:cNvPr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43;p74">
              <a:extLst>
                <a:ext uri="{FF2B5EF4-FFF2-40B4-BE49-F238E27FC236}">
                  <a16:creationId xmlns:a16="http://schemas.microsoft.com/office/drawing/2014/main" id="{E00CE8D6-D3B7-BE53-745C-77D806ED8C2D}"/>
                </a:ext>
              </a:extLst>
            </p:cNvPr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44;p74">
              <a:extLst>
                <a:ext uri="{FF2B5EF4-FFF2-40B4-BE49-F238E27FC236}">
                  <a16:creationId xmlns:a16="http://schemas.microsoft.com/office/drawing/2014/main" id="{C3A27A5C-5E64-5FF9-8664-18CF36D44233}"/>
                </a:ext>
              </a:extLst>
            </p:cNvPr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45;p74">
              <a:extLst>
                <a:ext uri="{FF2B5EF4-FFF2-40B4-BE49-F238E27FC236}">
                  <a16:creationId xmlns:a16="http://schemas.microsoft.com/office/drawing/2014/main" id="{051E9EA7-FEBE-8EA6-1FE4-56ED3CF48C93}"/>
                </a:ext>
              </a:extLst>
            </p:cNvPr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46;p74">
              <a:extLst>
                <a:ext uri="{FF2B5EF4-FFF2-40B4-BE49-F238E27FC236}">
                  <a16:creationId xmlns:a16="http://schemas.microsoft.com/office/drawing/2014/main" id="{313A601E-8693-48E4-A085-EDD9541CEFC4}"/>
                </a:ext>
              </a:extLst>
            </p:cNvPr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0556;p76">
            <a:extLst>
              <a:ext uri="{FF2B5EF4-FFF2-40B4-BE49-F238E27FC236}">
                <a16:creationId xmlns:a16="http://schemas.microsoft.com/office/drawing/2014/main" id="{BE3E5EB0-334A-B589-F77E-782C89074A26}"/>
              </a:ext>
            </a:extLst>
          </p:cNvPr>
          <p:cNvGrpSpPr/>
          <p:nvPr/>
        </p:nvGrpSpPr>
        <p:grpSpPr>
          <a:xfrm>
            <a:off x="554287" y="3873827"/>
            <a:ext cx="842124" cy="842966"/>
            <a:chOff x="3094217" y="1976585"/>
            <a:chExt cx="350198" cy="350548"/>
          </a:xfrm>
          <a:solidFill>
            <a:srgbClr val="144C2D"/>
          </a:solidFill>
        </p:grpSpPr>
        <p:sp>
          <p:nvSpPr>
            <p:cNvPr id="22" name="Google Shape;10557;p76">
              <a:extLst>
                <a:ext uri="{FF2B5EF4-FFF2-40B4-BE49-F238E27FC236}">
                  <a16:creationId xmlns:a16="http://schemas.microsoft.com/office/drawing/2014/main" id="{B5C07EF7-B7B5-0BE6-2424-7CF545EFEF9E}"/>
                </a:ext>
              </a:extLst>
            </p:cNvPr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558;p76">
              <a:extLst>
                <a:ext uri="{FF2B5EF4-FFF2-40B4-BE49-F238E27FC236}">
                  <a16:creationId xmlns:a16="http://schemas.microsoft.com/office/drawing/2014/main" id="{87277E1B-1164-2BDA-1437-AAE8DBFF2A8E}"/>
                </a:ext>
              </a:extLst>
            </p:cNvPr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559;p76">
              <a:extLst>
                <a:ext uri="{FF2B5EF4-FFF2-40B4-BE49-F238E27FC236}">
                  <a16:creationId xmlns:a16="http://schemas.microsoft.com/office/drawing/2014/main" id="{AC59BD1C-AFFB-7B58-ADB8-B769AD07912B}"/>
                </a:ext>
              </a:extLst>
            </p:cNvPr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560;p76">
              <a:extLst>
                <a:ext uri="{FF2B5EF4-FFF2-40B4-BE49-F238E27FC236}">
                  <a16:creationId xmlns:a16="http://schemas.microsoft.com/office/drawing/2014/main" id="{B2456CE3-6B5D-5946-18DF-D059BD2CF330}"/>
                </a:ext>
              </a:extLst>
            </p:cNvPr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561;p76">
              <a:extLst>
                <a:ext uri="{FF2B5EF4-FFF2-40B4-BE49-F238E27FC236}">
                  <a16:creationId xmlns:a16="http://schemas.microsoft.com/office/drawing/2014/main" id="{CD875D06-E314-35E6-8C39-6ECB97AC74A7}"/>
                </a:ext>
              </a:extLst>
            </p:cNvPr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562;p76">
              <a:extLst>
                <a:ext uri="{FF2B5EF4-FFF2-40B4-BE49-F238E27FC236}">
                  <a16:creationId xmlns:a16="http://schemas.microsoft.com/office/drawing/2014/main" id="{5200033C-88FB-64F1-5919-BF89D226DEBC}"/>
                </a:ext>
              </a:extLst>
            </p:cNvPr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563;p76">
              <a:extLst>
                <a:ext uri="{FF2B5EF4-FFF2-40B4-BE49-F238E27FC236}">
                  <a16:creationId xmlns:a16="http://schemas.microsoft.com/office/drawing/2014/main" id="{385E7A56-4D7B-56E9-5D7A-811DD7BB909E}"/>
                </a:ext>
              </a:extLst>
            </p:cNvPr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564;p76">
              <a:extLst>
                <a:ext uri="{FF2B5EF4-FFF2-40B4-BE49-F238E27FC236}">
                  <a16:creationId xmlns:a16="http://schemas.microsoft.com/office/drawing/2014/main" id="{A899DAEA-F07F-DD3D-0109-B70BD0B9DC57}"/>
                </a:ext>
              </a:extLst>
            </p:cNvPr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565;p76">
              <a:extLst>
                <a:ext uri="{FF2B5EF4-FFF2-40B4-BE49-F238E27FC236}">
                  <a16:creationId xmlns:a16="http://schemas.microsoft.com/office/drawing/2014/main" id="{90D8F519-7BA3-4249-D13C-01710A4D57AB}"/>
                </a:ext>
              </a:extLst>
            </p:cNvPr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566;p76">
              <a:extLst>
                <a:ext uri="{FF2B5EF4-FFF2-40B4-BE49-F238E27FC236}">
                  <a16:creationId xmlns:a16="http://schemas.microsoft.com/office/drawing/2014/main" id="{A5E83D9B-CB81-F4AB-41C1-47883A54BC23}"/>
                </a:ext>
              </a:extLst>
            </p:cNvPr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567;p76">
              <a:extLst>
                <a:ext uri="{FF2B5EF4-FFF2-40B4-BE49-F238E27FC236}">
                  <a16:creationId xmlns:a16="http://schemas.microsoft.com/office/drawing/2014/main" id="{DEE761C0-AFDC-094A-863D-C88F5CC48472}"/>
                </a:ext>
              </a:extLst>
            </p:cNvPr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568;p76">
              <a:extLst>
                <a:ext uri="{FF2B5EF4-FFF2-40B4-BE49-F238E27FC236}">
                  <a16:creationId xmlns:a16="http://schemas.microsoft.com/office/drawing/2014/main" id="{7FCD9746-BE34-01AD-10C4-BC456F3DC926}"/>
                </a:ext>
              </a:extLst>
            </p:cNvPr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569;p76">
              <a:extLst>
                <a:ext uri="{FF2B5EF4-FFF2-40B4-BE49-F238E27FC236}">
                  <a16:creationId xmlns:a16="http://schemas.microsoft.com/office/drawing/2014/main" id="{C337FC1F-F4DC-919C-293C-8595AD49F58F}"/>
                </a:ext>
              </a:extLst>
            </p:cNvPr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0474;p76">
            <a:extLst>
              <a:ext uri="{FF2B5EF4-FFF2-40B4-BE49-F238E27FC236}">
                <a16:creationId xmlns:a16="http://schemas.microsoft.com/office/drawing/2014/main" id="{FC54BBA3-B509-07AE-80A1-0957AE1A67A4}"/>
              </a:ext>
            </a:extLst>
          </p:cNvPr>
          <p:cNvGrpSpPr/>
          <p:nvPr/>
        </p:nvGrpSpPr>
        <p:grpSpPr>
          <a:xfrm>
            <a:off x="5950366" y="2555169"/>
            <a:ext cx="861365" cy="938052"/>
            <a:chOff x="6675256" y="1516169"/>
            <a:chExt cx="327823" cy="357009"/>
          </a:xfrm>
          <a:solidFill>
            <a:srgbClr val="144C2D"/>
          </a:solidFill>
        </p:grpSpPr>
        <p:sp>
          <p:nvSpPr>
            <p:cNvPr id="36" name="Google Shape;10475;p76">
              <a:extLst>
                <a:ext uri="{FF2B5EF4-FFF2-40B4-BE49-F238E27FC236}">
                  <a16:creationId xmlns:a16="http://schemas.microsoft.com/office/drawing/2014/main" id="{E79DE2FB-82F3-E945-712D-A29BCF3EFAF1}"/>
                </a:ext>
              </a:extLst>
            </p:cNvPr>
            <p:cNvSpPr/>
            <p:nvPr/>
          </p:nvSpPr>
          <p:spPr>
            <a:xfrm>
              <a:off x="6675256" y="1516169"/>
              <a:ext cx="111078" cy="188737"/>
            </a:xfrm>
            <a:custGeom>
              <a:avLst/>
              <a:gdLst/>
              <a:ahLst/>
              <a:cxnLst/>
              <a:rect l="l" t="t" r="r" b="b"/>
              <a:pathLst>
                <a:path w="3490" h="5930" extrusionOk="0">
                  <a:moveTo>
                    <a:pt x="1703" y="334"/>
                  </a:moveTo>
                  <a:cubicBezTo>
                    <a:pt x="2001" y="334"/>
                    <a:pt x="2239" y="548"/>
                    <a:pt x="2239" y="786"/>
                  </a:cubicBezTo>
                  <a:lnTo>
                    <a:pt x="2239" y="810"/>
                  </a:lnTo>
                  <a:cubicBezTo>
                    <a:pt x="2072" y="739"/>
                    <a:pt x="1894" y="715"/>
                    <a:pt x="1703" y="715"/>
                  </a:cubicBezTo>
                  <a:cubicBezTo>
                    <a:pt x="1513" y="715"/>
                    <a:pt x="1334" y="751"/>
                    <a:pt x="1168" y="810"/>
                  </a:cubicBezTo>
                  <a:lnTo>
                    <a:pt x="1168" y="786"/>
                  </a:lnTo>
                  <a:cubicBezTo>
                    <a:pt x="1168" y="536"/>
                    <a:pt x="1406" y="334"/>
                    <a:pt x="1703" y="334"/>
                  </a:cubicBezTo>
                  <a:close/>
                  <a:moveTo>
                    <a:pt x="1680" y="1037"/>
                  </a:moveTo>
                  <a:cubicBezTo>
                    <a:pt x="2263" y="1037"/>
                    <a:pt x="2739" y="1513"/>
                    <a:pt x="2739" y="2096"/>
                  </a:cubicBezTo>
                  <a:cubicBezTo>
                    <a:pt x="2739" y="2215"/>
                    <a:pt x="2727" y="2322"/>
                    <a:pt x="2680" y="2418"/>
                  </a:cubicBezTo>
                  <a:cubicBezTo>
                    <a:pt x="2215" y="1941"/>
                    <a:pt x="1406" y="1763"/>
                    <a:pt x="1358" y="1751"/>
                  </a:cubicBezTo>
                  <a:cubicBezTo>
                    <a:pt x="1346" y="1748"/>
                    <a:pt x="1334" y="1746"/>
                    <a:pt x="1321" y="1746"/>
                  </a:cubicBezTo>
                  <a:cubicBezTo>
                    <a:pt x="1283" y="1746"/>
                    <a:pt x="1245" y="1760"/>
                    <a:pt x="1227" y="1787"/>
                  </a:cubicBezTo>
                  <a:cubicBezTo>
                    <a:pt x="1179" y="1810"/>
                    <a:pt x="1168" y="1858"/>
                    <a:pt x="1168" y="1918"/>
                  </a:cubicBezTo>
                  <a:cubicBezTo>
                    <a:pt x="1168" y="1929"/>
                    <a:pt x="1144" y="2037"/>
                    <a:pt x="1025" y="2156"/>
                  </a:cubicBezTo>
                  <a:cubicBezTo>
                    <a:pt x="965" y="2215"/>
                    <a:pt x="965" y="2322"/>
                    <a:pt x="1025" y="2394"/>
                  </a:cubicBezTo>
                  <a:cubicBezTo>
                    <a:pt x="1053" y="2428"/>
                    <a:pt x="1092" y="2443"/>
                    <a:pt x="1133" y="2443"/>
                  </a:cubicBezTo>
                  <a:cubicBezTo>
                    <a:pt x="1178" y="2443"/>
                    <a:pt x="1225" y="2425"/>
                    <a:pt x="1263" y="2394"/>
                  </a:cubicBezTo>
                  <a:cubicBezTo>
                    <a:pt x="1358" y="2299"/>
                    <a:pt x="1418" y="2215"/>
                    <a:pt x="1441" y="2120"/>
                  </a:cubicBezTo>
                  <a:cubicBezTo>
                    <a:pt x="1727" y="2215"/>
                    <a:pt x="2299" y="2406"/>
                    <a:pt x="2549" y="2775"/>
                  </a:cubicBezTo>
                  <a:cubicBezTo>
                    <a:pt x="2501" y="3192"/>
                    <a:pt x="2132" y="3513"/>
                    <a:pt x="1703" y="3513"/>
                  </a:cubicBezTo>
                  <a:cubicBezTo>
                    <a:pt x="1239" y="3513"/>
                    <a:pt x="870" y="3168"/>
                    <a:pt x="822" y="2715"/>
                  </a:cubicBezTo>
                  <a:cubicBezTo>
                    <a:pt x="822" y="2691"/>
                    <a:pt x="810" y="2680"/>
                    <a:pt x="787" y="2644"/>
                  </a:cubicBezTo>
                  <a:cubicBezTo>
                    <a:pt x="691" y="2477"/>
                    <a:pt x="632" y="2287"/>
                    <a:pt x="632" y="2096"/>
                  </a:cubicBezTo>
                  <a:cubicBezTo>
                    <a:pt x="632" y="1513"/>
                    <a:pt x="1108" y="1037"/>
                    <a:pt x="1680" y="1037"/>
                  </a:cubicBezTo>
                  <a:close/>
                  <a:moveTo>
                    <a:pt x="2061" y="3775"/>
                  </a:moveTo>
                  <a:lnTo>
                    <a:pt x="2061" y="3954"/>
                  </a:lnTo>
                  <a:cubicBezTo>
                    <a:pt x="2061" y="4013"/>
                    <a:pt x="2072" y="4073"/>
                    <a:pt x="2108" y="4120"/>
                  </a:cubicBezTo>
                  <a:lnTo>
                    <a:pt x="1703" y="4501"/>
                  </a:lnTo>
                  <a:lnTo>
                    <a:pt x="1299" y="4120"/>
                  </a:lnTo>
                  <a:cubicBezTo>
                    <a:pt x="1334" y="4073"/>
                    <a:pt x="1346" y="4013"/>
                    <a:pt x="1346" y="3954"/>
                  </a:cubicBezTo>
                  <a:lnTo>
                    <a:pt x="1346" y="3775"/>
                  </a:lnTo>
                  <a:cubicBezTo>
                    <a:pt x="1465" y="3799"/>
                    <a:pt x="1584" y="3834"/>
                    <a:pt x="1703" y="3834"/>
                  </a:cubicBezTo>
                  <a:cubicBezTo>
                    <a:pt x="1822" y="3834"/>
                    <a:pt x="1953" y="3823"/>
                    <a:pt x="2061" y="3775"/>
                  </a:cubicBezTo>
                  <a:close/>
                  <a:moveTo>
                    <a:pt x="1727" y="1"/>
                  </a:moveTo>
                  <a:cubicBezTo>
                    <a:pt x="1251" y="1"/>
                    <a:pt x="870" y="334"/>
                    <a:pt x="870" y="775"/>
                  </a:cubicBezTo>
                  <a:cubicBezTo>
                    <a:pt x="870" y="846"/>
                    <a:pt x="882" y="906"/>
                    <a:pt x="894" y="977"/>
                  </a:cubicBezTo>
                  <a:cubicBezTo>
                    <a:pt x="560" y="1227"/>
                    <a:pt x="346" y="1632"/>
                    <a:pt x="346" y="2096"/>
                  </a:cubicBezTo>
                  <a:cubicBezTo>
                    <a:pt x="346" y="2334"/>
                    <a:pt x="406" y="2572"/>
                    <a:pt x="537" y="2799"/>
                  </a:cubicBezTo>
                  <a:cubicBezTo>
                    <a:pt x="584" y="3132"/>
                    <a:pt x="775" y="3430"/>
                    <a:pt x="1060" y="3632"/>
                  </a:cubicBezTo>
                  <a:lnTo>
                    <a:pt x="1060" y="3954"/>
                  </a:lnTo>
                  <a:lnTo>
                    <a:pt x="1060" y="3965"/>
                  </a:lnTo>
                  <a:lnTo>
                    <a:pt x="394" y="4299"/>
                  </a:lnTo>
                  <a:cubicBezTo>
                    <a:pt x="156" y="4418"/>
                    <a:pt x="1" y="4656"/>
                    <a:pt x="1" y="4906"/>
                  </a:cubicBezTo>
                  <a:lnTo>
                    <a:pt x="1" y="5775"/>
                  </a:lnTo>
                  <a:cubicBezTo>
                    <a:pt x="1" y="5859"/>
                    <a:pt x="84" y="5930"/>
                    <a:pt x="167" y="5930"/>
                  </a:cubicBezTo>
                  <a:cubicBezTo>
                    <a:pt x="263" y="5930"/>
                    <a:pt x="334" y="5859"/>
                    <a:pt x="334" y="5775"/>
                  </a:cubicBezTo>
                  <a:lnTo>
                    <a:pt x="334" y="4906"/>
                  </a:lnTo>
                  <a:cubicBezTo>
                    <a:pt x="334" y="4775"/>
                    <a:pt x="406" y="4644"/>
                    <a:pt x="525" y="4585"/>
                  </a:cubicBezTo>
                  <a:lnTo>
                    <a:pt x="1072" y="4311"/>
                  </a:lnTo>
                  <a:lnTo>
                    <a:pt x="1584" y="4787"/>
                  </a:lnTo>
                  <a:lnTo>
                    <a:pt x="1584" y="5775"/>
                  </a:lnTo>
                  <a:cubicBezTo>
                    <a:pt x="1584" y="5859"/>
                    <a:pt x="1656" y="5930"/>
                    <a:pt x="1751" y="5930"/>
                  </a:cubicBezTo>
                  <a:cubicBezTo>
                    <a:pt x="1834" y="5930"/>
                    <a:pt x="1906" y="5859"/>
                    <a:pt x="1906" y="5775"/>
                  </a:cubicBezTo>
                  <a:lnTo>
                    <a:pt x="1906" y="4787"/>
                  </a:lnTo>
                  <a:lnTo>
                    <a:pt x="2418" y="4311"/>
                  </a:lnTo>
                  <a:lnTo>
                    <a:pt x="2965" y="4585"/>
                  </a:lnTo>
                  <a:cubicBezTo>
                    <a:pt x="3084" y="4644"/>
                    <a:pt x="3156" y="4763"/>
                    <a:pt x="3156" y="4906"/>
                  </a:cubicBezTo>
                  <a:lnTo>
                    <a:pt x="3156" y="5775"/>
                  </a:lnTo>
                  <a:cubicBezTo>
                    <a:pt x="3156" y="5859"/>
                    <a:pt x="3239" y="5930"/>
                    <a:pt x="3323" y="5930"/>
                  </a:cubicBezTo>
                  <a:cubicBezTo>
                    <a:pt x="3406" y="5930"/>
                    <a:pt x="3489" y="5859"/>
                    <a:pt x="3489" y="5775"/>
                  </a:cubicBezTo>
                  <a:lnTo>
                    <a:pt x="3489" y="4906"/>
                  </a:lnTo>
                  <a:cubicBezTo>
                    <a:pt x="3442" y="4656"/>
                    <a:pt x="3299" y="4418"/>
                    <a:pt x="3073" y="4299"/>
                  </a:cubicBezTo>
                  <a:lnTo>
                    <a:pt x="2406" y="3965"/>
                  </a:lnTo>
                  <a:lnTo>
                    <a:pt x="2406" y="3954"/>
                  </a:lnTo>
                  <a:lnTo>
                    <a:pt x="2406" y="3632"/>
                  </a:lnTo>
                  <a:cubicBezTo>
                    <a:pt x="2668" y="3430"/>
                    <a:pt x="2858" y="3132"/>
                    <a:pt x="2918" y="2799"/>
                  </a:cubicBezTo>
                  <a:cubicBezTo>
                    <a:pt x="3037" y="2584"/>
                    <a:pt x="3120" y="2346"/>
                    <a:pt x="3120" y="2096"/>
                  </a:cubicBezTo>
                  <a:cubicBezTo>
                    <a:pt x="3120" y="1632"/>
                    <a:pt x="2894" y="1227"/>
                    <a:pt x="2561" y="977"/>
                  </a:cubicBezTo>
                  <a:cubicBezTo>
                    <a:pt x="2573" y="917"/>
                    <a:pt x="2596" y="846"/>
                    <a:pt x="2596" y="775"/>
                  </a:cubicBezTo>
                  <a:cubicBezTo>
                    <a:pt x="2596" y="334"/>
                    <a:pt x="2203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476;p76">
              <a:extLst>
                <a:ext uri="{FF2B5EF4-FFF2-40B4-BE49-F238E27FC236}">
                  <a16:creationId xmlns:a16="http://schemas.microsoft.com/office/drawing/2014/main" id="{F6C20916-A20D-6AFE-99C3-2E256751A4B0}"/>
                </a:ext>
              </a:extLst>
            </p:cNvPr>
            <p:cNvSpPr/>
            <p:nvPr/>
          </p:nvSpPr>
          <p:spPr>
            <a:xfrm>
              <a:off x="6696103" y="1679507"/>
              <a:ext cx="10630" cy="26162"/>
            </a:xfrm>
            <a:custGeom>
              <a:avLst/>
              <a:gdLst/>
              <a:ahLst/>
              <a:cxnLst/>
              <a:rect l="l" t="t" r="r" b="b"/>
              <a:pathLst>
                <a:path w="334" h="8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84" y="822"/>
                    <a:pt x="167" y="822"/>
                  </a:cubicBezTo>
                  <a:cubicBezTo>
                    <a:pt x="263" y="822"/>
                    <a:pt x="334" y="738"/>
                    <a:pt x="334" y="65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477;p76">
              <a:extLst>
                <a:ext uri="{FF2B5EF4-FFF2-40B4-BE49-F238E27FC236}">
                  <a16:creationId xmlns:a16="http://schemas.microsoft.com/office/drawing/2014/main" id="{C3DE495E-E1E4-8160-7C99-03A4A0E836D1}"/>
                </a:ext>
              </a:extLst>
            </p:cNvPr>
            <p:cNvSpPr/>
            <p:nvPr/>
          </p:nvSpPr>
          <p:spPr>
            <a:xfrm>
              <a:off x="6752183" y="1679507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72" y="822"/>
                    <a:pt x="167" y="822"/>
                  </a:cubicBezTo>
                  <a:cubicBezTo>
                    <a:pt x="251" y="822"/>
                    <a:pt x="322" y="738"/>
                    <a:pt x="322" y="655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478;p76">
              <a:extLst>
                <a:ext uri="{FF2B5EF4-FFF2-40B4-BE49-F238E27FC236}">
                  <a16:creationId xmlns:a16="http://schemas.microsoft.com/office/drawing/2014/main" id="{912533BB-FC94-FC7D-617C-CA92B7D988B2}"/>
                </a:ext>
              </a:extLst>
            </p:cNvPr>
            <p:cNvSpPr/>
            <p:nvPr/>
          </p:nvSpPr>
          <p:spPr>
            <a:xfrm>
              <a:off x="6919310" y="1734060"/>
              <a:ext cx="45131" cy="15946"/>
            </a:xfrm>
            <a:custGeom>
              <a:avLst/>
              <a:gdLst/>
              <a:ahLst/>
              <a:cxnLst/>
              <a:rect l="l" t="t" r="r" b="b"/>
              <a:pathLst>
                <a:path w="1418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346" y="322"/>
                    <a:pt x="881" y="358"/>
                    <a:pt x="1143" y="489"/>
                  </a:cubicBezTo>
                  <a:cubicBezTo>
                    <a:pt x="1179" y="501"/>
                    <a:pt x="1191" y="501"/>
                    <a:pt x="1227" y="501"/>
                  </a:cubicBezTo>
                  <a:cubicBezTo>
                    <a:pt x="1286" y="501"/>
                    <a:pt x="1346" y="477"/>
                    <a:pt x="1370" y="417"/>
                  </a:cubicBezTo>
                  <a:cubicBezTo>
                    <a:pt x="1417" y="334"/>
                    <a:pt x="1382" y="239"/>
                    <a:pt x="1298" y="191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479;p76">
              <a:extLst>
                <a:ext uri="{FF2B5EF4-FFF2-40B4-BE49-F238E27FC236}">
                  <a16:creationId xmlns:a16="http://schemas.microsoft.com/office/drawing/2014/main" id="{4460F751-5A81-57AE-9351-0D91BF25BF4A}"/>
                </a:ext>
              </a:extLst>
            </p:cNvPr>
            <p:cNvSpPr/>
            <p:nvPr/>
          </p:nvSpPr>
          <p:spPr>
            <a:xfrm>
              <a:off x="6879907" y="1706020"/>
              <a:ext cx="123172" cy="167158"/>
            </a:xfrm>
            <a:custGeom>
              <a:avLst/>
              <a:gdLst/>
              <a:ahLst/>
              <a:cxnLst/>
              <a:rect l="l" t="t" r="r" b="b"/>
              <a:pathLst>
                <a:path w="3870" h="5252" extrusionOk="0">
                  <a:moveTo>
                    <a:pt x="3001" y="310"/>
                  </a:moveTo>
                  <a:lnTo>
                    <a:pt x="3001" y="989"/>
                  </a:lnTo>
                  <a:cubicBezTo>
                    <a:pt x="3001" y="1096"/>
                    <a:pt x="2965" y="1215"/>
                    <a:pt x="2917" y="1310"/>
                  </a:cubicBezTo>
                  <a:lnTo>
                    <a:pt x="2834" y="1477"/>
                  </a:lnTo>
                  <a:cubicBezTo>
                    <a:pt x="2822" y="1501"/>
                    <a:pt x="2822" y="1513"/>
                    <a:pt x="2822" y="1549"/>
                  </a:cubicBezTo>
                  <a:lnTo>
                    <a:pt x="2822" y="1906"/>
                  </a:lnTo>
                  <a:cubicBezTo>
                    <a:pt x="2822" y="2144"/>
                    <a:pt x="2727" y="2370"/>
                    <a:pt x="2548" y="2537"/>
                  </a:cubicBezTo>
                  <a:cubicBezTo>
                    <a:pt x="2381" y="2727"/>
                    <a:pt x="2167" y="2811"/>
                    <a:pt x="1905" y="2811"/>
                  </a:cubicBezTo>
                  <a:cubicBezTo>
                    <a:pt x="1429" y="2799"/>
                    <a:pt x="1048" y="2382"/>
                    <a:pt x="1048" y="1870"/>
                  </a:cubicBezTo>
                  <a:lnTo>
                    <a:pt x="1048" y="1560"/>
                  </a:lnTo>
                  <a:cubicBezTo>
                    <a:pt x="1048" y="1525"/>
                    <a:pt x="1048" y="1513"/>
                    <a:pt x="1036" y="1489"/>
                  </a:cubicBezTo>
                  <a:lnTo>
                    <a:pt x="929" y="1275"/>
                  </a:lnTo>
                  <a:cubicBezTo>
                    <a:pt x="893" y="1203"/>
                    <a:pt x="869" y="1108"/>
                    <a:pt x="869" y="1037"/>
                  </a:cubicBezTo>
                  <a:lnTo>
                    <a:pt x="869" y="1025"/>
                  </a:lnTo>
                  <a:cubicBezTo>
                    <a:pt x="869" y="632"/>
                    <a:pt x="1179" y="310"/>
                    <a:pt x="1584" y="310"/>
                  </a:cubicBezTo>
                  <a:close/>
                  <a:moveTo>
                    <a:pt x="2310" y="3084"/>
                  </a:moveTo>
                  <a:cubicBezTo>
                    <a:pt x="2310" y="3120"/>
                    <a:pt x="2322" y="3180"/>
                    <a:pt x="2346" y="3227"/>
                  </a:cubicBezTo>
                  <a:lnTo>
                    <a:pt x="2191" y="3358"/>
                  </a:lnTo>
                  <a:cubicBezTo>
                    <a:pt x="2119" y="3430"/>
                    <a:pt x="2024" y="3465"/>
                    <a:pt x="1941" y="3465"/>
                  </a:cubicBezTo>
                  <a:cubicBezTo>
                    <a:pt x="1846" y="3465"/>
                    <a:pt x="1750" y="3418"/>
                    <a:pt x="1679" y="3358"/>
                  </a:cubicBezTo>
                  <a:lnTo>
                    <a:pt x="1548" y="3227"/>
                  </a:lnTo>
                  <a:cubicBezTo>
                    <a:pt x="1560" y="3180"/>
                    <a:pt x="1584" y="3120"/>
                    <a:pt x="1584" y="3084"/>
                  </a:cubicBezTo>
                  <a:cubicBezTo>
                    <a:pt x="1679" y="3108"/>
                    <a:pt x="1786" y="3132"/>
                    <a:pt x="1905" y="3132"/>
                  </a:cubicBezTo>
                  <a:lnTo>
                    <a:pt x="1953" y="3132"/>
                  </a:lnTo>
                  <a:cubicBezTo>
                    <a:pt x="2072" y="3132"/>
                    <a:pt x="2203" y="3120"/>
                    <a:pt x="2310" y="3084"/>
                  </a:cubicBezTo>
                  <a:close/>
                  <a:moveTo>
                    <a:pt x="1584" y="1"/>
                  </a:moveTo>
                  <a:cubicBezTo>
                    <a:pt x="1000" y="1"/>
                    <a:pt x="536" y="465"/>
                    <a:pt x="536" y="1037"/>
                  </a:cubicBezTo>
                  <a:lnTo>
                    <a:pt x="536" y="1060"/>
                  </a:lnTo>
                  <a:cubicBezTo>
                    <a:pt x="536" y="1191"/>
                    <a:pt x="572" y="1322"/>
                    <a:pt x="631" y="1441"/>
                  </a:cubicBezTo>
                  <a:lnTo>
                    <a:pt x="715" y="1608"/>
                  </a:lnTo>
                  <a:lnTo>
                    <a:pt x="715" y="1870"/>
                  </a:lnTo>
                  <a:cubicBezTo>
                    <a:pt x="715" y="2311"/>
                    <a:pt x="929" y="2680"/>
                    <a:pt x="1238" y="2918"/>
                  </a:cubicBezTo>
                  <a:lnTo>
                    <a:pt x="1238" y="3061"/>
                  </a:lnTo>
                  <a:cubicBezTo>
                    <a:pt x="1238" y="3156"/>
                    <a:pt x="1179" y="3227"/>
                    <a:pt x="1107" y="3239"/>
                  </a:cubicBezTo>
                  <a:lnTo>
                    <a:pt x="512" y="3406"/>
                  </a:lnTo>
                  <a:cubicBezTo>
                    <a:pt x="214" y="3501"/>
                    <a:pt x="0" y="3763"/>
                    <a:pt x="0" y="4073"/>
                  </a:cubicBezTo>
                  <a:lnTo>
                    <a:pt x="0" y="5085"/>
                  </a:lnTo>
                  <a:cubicBezTo>
                    <a:pt x="0" y="5180"/>
                    <a:pt x="83" y="5251"/>
                    <a:pt x="167" y="5251"/>
                  </a:cubicBezTo>
                  <a:cubicBezTo>
                    <a:pt x="250" y="5251"/>
                    <a:pt x="334" y="5180"/>
                    <a:pt x="334" y="5085"/>
                  </a:cubicBezTo>
                  <a:lnTo>
                    <a:pt x="334" y="4073"/>
                  </a:lnTo>
                  <a:cubicBezTo>
                    <a:pt x="334" y="3918"/>
                    <a:pt x="429" y="3775"/>
                    <a:pt x="595" y="3739"/>
                  </a:cubicBezTo>
                  <a:lnTo>
                    <a:pt x="1191" y="3573"/>
                  </a:lnTo>
                  <a:cubicBezTo>
                    <a:pt x="1238" y="3561"/>
                    <a:pt x="1298" y="3525"/>
                    <a:pt x="1346" y="3513"/>
                  </a:cubicBezTo>
                  <a:lnTo>
                    <a:pt x="1441" y="3620"/>
                  </a:lnTo>
                  <a:cubicBezTo>
                    <a:pt x="1584" y="3751"/>
                    <a:pt x="1738" y="3823"/>
                    <a:pt x="1941" y="3823"/>
                  </a:cubicBezTo>
                  <a:cubicBezTo>
                    <a:pt x="2131" y="3823"/>
                    <a:pt x="2298" y="3751"/>
                    <a:pt x="2429" y="3620"/>
                  </a:cubicBezTo>
                  <a:lnTo>
                    <a:pt x="2536" y="3513"/>
                  </a:lnTo>
                  <a:cubicBezTo>
                    <a:pt x="2572" y="3537"/>
                    <a:pt x="2620" y="3561"/>
                    <a:pt x="2679" y="3573"/>
                  </a:cubicBezTo>
                  <a:lnTo>
                    <a:pt x="3274" y="3739"/>
                  </a:lnTo>
                  <a:cubicBezTo>
                    <a:pt x="3429" y="3775"/>
                    <a:pt x="3548" y="3930"/>
                    <a:pt x="3548" y="4073"/>
                  </a:cubicBezTo>
                  <a:lnTo>
                    <a:pt x="3548" y="5085"/>
                  </a:lnTo>
                  <a:cubicBezTo>
                    <a:pt x="3548" y="5180"/>
                    <a:pt x="3620" y="5251"/>
                    <a:pt x="3703" y="5251"/>
                  </a:cubicBezTo>
                  <a:cubicBezTo>
                    <a:pt x="3798" y="5251"/>
                    <a:pt x="3870" y="5180"/>
                    <a:pt x="3870" y="5085"/>
                  </a:cubicBezTo>
                  <a:lnTo>
                    <a:pt x="3870" y="4073"/>
                  </a:lnTo>
                  <a:cubicBezTo>
                    <a:pt x="3858" y="3763"/>
                    <a:pt x="3655" y="3501"/>
                    <a:pt x="3358" y="3406"/>
                  </a:cubicBezTo>
                  <a:lnTo>
                    <a:pt x="2762" y="3239"/>
                  </a:lnTo>
                  <a:cubicBezTo>
                    <a:pt x="2679" y="3215"/>
                    <a:pt x="2620" y="3156"/>
                    <a:pt x="2620" y="3061"/>
                  </a:cubicBezTo>
                  <a:lnTo>
                    <a:pt x="2620" y="2930"/>
                  </a:lnTo>
                  <a:cubicBezTo>
                    <a:pt x="2679" y="2882"/>
                    <a:pt x="2727" y="2858"/>
                    <a:pt x="2786" y="2799"/>
                  </a:cubicBezTo>
                  <a:cubicBezTo>
                    <a:pt x="3024" y="2561"/>
                    <a:pt x="3155" y="2263"/>
                    <a:pt x="3155" y="1918"/>
                  </a:cubicBezTo>
                  <a:lnTo>
                    <a:pt x="3155" y="1608"/>
                  </a:lnTo>
                  <a:lnTo>
                    <a:pt x="3215" y="1477"/>
                  </a:lnTo>
                  <a:cubicBezTo>
                    <a:pt x="3298" y="1322"/>
                    <a:pt x="3322" y="1179"/>
                    <a:pt x="3322" y="1013"/>
                  </a:cubicBezTo>
                  <a:lnTo>
                    <a:pt x="3322" y="167"/>
                  </a:lnTo>
                  <a:cubicBezTo>
                    <a:pt x="3322" y="72"/>
                    <a:pt x="3251" y="1"/>
                    <a:pt x="3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480;p76">
              <a:extLst>
                <a:ext uri="{FF2B5EF4-FFF2-40B4-BE49-F238E27FC236}">
                  <a16:creationId xmlns:a16="http://schemas.microsoft.com/office/drawing/2014/main" id="{8A4EFE04-0DC6-CCE4-F7DA-4693ACFEA599}"/>
                </a:ext>
              </a:extLst>
            </p:cNvPr>
            <p:cNvSpPr/>
            <p:nvPr/>
          </p:nvSpPr>
          <p:spPr>
            <a:xfrm>
              <a:off x="6902632" y="1840173"/>
              <a:ext cx="10630" cy="32623"/>
            </a:xfrm>
            <a:custGeom>
              <a:avLst/>
              <a:gdLst/>
              <a:ahLst/>
              <a:cxnLst/>
              <a:rect l="l" t="t" r="r" b="b"/>
              <a:pathLst>
                <a:path w="334" h="1025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84" y="1024"/>
                    <a:pt x="167" y="1024"/>
                  </a:cubicBezTo>
                  <a:cubicBezTo>
                    <a:pt x="262" y="1024"/>
                    <a:pt x="334" y="953"/>
                    <a:pt x="334" y="85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481;p76">
              <a:extLst>
                <a:ext uri="{FF2B5EF4-FFF2-40B4-BE49-F238E27FC236}">
                  <a16:creationId xmlns:a16="http://schemas.microsoft.com/office/drawing/2014/main" id="{744754EF-7AAE-9825-88A6-E10944868013}"/>
                </a:ext>
              </a:extLst>
            </p:cNvPr>
            <p:cNvSpPr/>
            <p:nvPr/>
          </p:nvSpPr>
          <p:spPr>
            <a:xfrm>
              <a:off x="6970075" y="1840173"/>
              <a:ext cx="10280" cy="32623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482;p76">
              <a:extLst>
                <a:ext uri="{FF2B5EF4-FFF2-40B4-BE49-F238E27FC236}">
                  <a16:creationId xmlns:a16="http://schemas.microsoft.com/office/drawing/2014/main" id="{51C4FE37-F3BB-E708-E4B9-84235A666C3D}"/>
                </a:ext>
              </a:extLst>
            </p:cNvPr>
            <p:cNvSpPr/>
            <p:nvPr/>
          </p:nvSpPr>
          <p:spPr>
            <a:xfrm>
              <a:off x="6772267" y="1594241"/>
              <a:ext cx="182690" cy="100830"/>
            </a:xfrm>
            <a:custGeom>
              <a:avLst/>
              <a:gdLst/>
              <a:ahLst/>
              <a:cxnLst/>
              <a:rect l="l" t="t" r="r" b="b"/>
              <a:pathLst>
                <a:path w="5740" h="3168" extrusionOk="0">
                  <a:moveTo>
                    <a:pt x="2001" y="0"/>
                  </a:moveTo>
                  <a:cubicBezTo>
                    <a:pt x="1334" y="0"/>
                    <a:pt x="679" y="191"/>
                    <a:pt x="108" y="548"/>
                  </a:cubicBezTo>
                  <a:cubicBezTo>
                    <a:pt x="36" y="596"/>
                    <a:pt x="1" y="691"/>
                    <a:pt x="72" y="774"/>
                  </a:cubicBezTo>
                  <a:cubicBezTo>
                    <a:pt x="95" y="820"/>
                    <a:pt x="148" y="847"/>
                    <a:pt x="202" y="847"/>
                  </a:cubicBezTo>
                  <a:cubicBezTo>
                    <a:pt x="231" y="847"/>
                    <a:pt x="261" y="839"/>
                    <a:pt x="287" y="822"/>
                  </a:cubicBezTo>
                  <a:cubicBezTo>
                    <a:pt x="798" y="489"/>
                    <a:pt x="1394" y="310"/>
                    <a:pt x="2001" y="310"/>
                  </a:cubicBezTo>
                  <a:cubicBezTo>
                    <a:pt x="2763" y="310"/>
                    <a:pt x="3489" y="584"/>
                    <a:pt x="4073" y="1084"/>
                  </a:cubicBezTo>
                  <a:cubicBezTo>
                    <a:pt x="4501" y="1453"/>
                    <a:pt x="4835" y="1953"/>
                    <a:pt x="5013" y="2477"/>
                  </a:cubicBezTo>
                  <a:lnTo>
                    <a:pt x="4739" y="2203"/>
                  </a:lnTo>
                  <a:cubicBezTo>
                    <a:pt x="4710" y="2173"/>
                    <a:pt x="4668" y="2158"/>
                    <a:pt x="4625" y="2158"/>
                  </a:cubicBezTo>
                  <a:cubicBezTo>
                    <a:pt x="4582" y="2158"/>
                    <a:pt x="4537" y="2173"/>
                    <a:pt x="4501" y="2203"/>
                  </a:cubicBezTo>
                  <a:cubicBezTo>
                    <a:pt x="4442" y="2263"/>
                    <a:pt x="4442" y="2370"/>
                    <a:pt x="4501" y="2441"/>
                  </a:cubicBezTo>
                  <a:lnTo>
                    <a:pt x="5168" y="3120"/>
                  </a:lnTo>
                  <a:cubicBezTo>
                    <a:pt x="5204" y="3156"/>
                    <a:pt x="5251" y="3167"/>
                    <a:pt x="5287" y="3167"/>
                  </a:cubicBezTo>
                  <a:lnTo>
                    <a:pt x="5335" y="3167"/>
                  </a:lnTo>
                  <a:cubicBezTo>
                    <a:pt x="5394" y="3156"/>
                    <a:pt x="5442" y="3108"/>
                    <a:pt x="5454" y="3048"/>
                  </a:cubicBezTo>
                  <a:lnTo>
                    <a:pt x="5740" y="2132"/>
                  </a:lnTo>
                  <a:cubicBezTo>
                    <a:pt x="5740" y="2072"/>
                    <a:pt x="5692" y="1977"/>
                    <a:pt x="5609" y="1953"/>
                  </a:cubicBezTo>
                  <a:cubicBezTo>
                    <a:pt x="5589" y="1946"/>
                    <a:pt x="5570" y="1942"/>
                    <a:pt x="5552" y="1942"/>
                  </a:cubicBezTo>
                  <a:cubicBezTo>
                    <a:pt x="5481" y="1942"/>
                    <a:pt x="5423" y="1992"/>
                    <a:pt x="5394" y="2048"/>
                  </a:cubicBezTo>
                  <a:lnTo>
                    <a:pt x="5311" y="2382"/>
                  </a:lnTo>
                  <a:cubicBezTo>
                    <a:pt x="5109" y="1798"/>
                    <a:pt x="4751" y="1262"/>
                    <a:pt x="4275" y="846"/>
                  </a:cubicBezTo>
                  <a:cubicBezTo>
                    <a:pt x="3644" y="298"/>
                    <a:pt x="2834" y="0"/>
                    <a:pt x="2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483;p76">
              <a:extLst>
                <a:ext uri="{FF2B5EF4-FFF2-40B4-BE49-F238E27FC236}">
                  <a16:creationId xmlns:a16="http://schemas.microsoft.com/office/drawing/2014/main" id="{48D82EA4-83B2-E3EC-5BBE-0B3E07BE3D0D}"/>
                </a:ext>
              </a:extLst>
            </p:cNvPr>
            <p:cNvSpPr/>
            <p:nvPr/>
          </p:nvSpPr>
          <p:spPr>
            <a:xfrm>
              <a:off x="6716950" y="1716268"/>
              <a:ext cx="181926" cy="100448"/>
            </a:xfrm>
            <a:custGeom>
              <a:avLst/>
              <a:gdLst/>
              <a:ahLst/>
              <a:cxnLst/>
              <a:rect l="l" t="t" r="r" b="b"/>
              <a:pathLst>
                <a:path w="5716" h="3156" extrusionOk="0">
                  <a:moveTo>
                    <a:pt x="440" y="0"/>
                  </a:moveTo>
                  <a:cubicBezTo>
                    <a:pt x="421" y="0"/>
                    <a:pt x="401" y="4"/>
                    <a:pt x="381" y="12"/>
                  </a:cubicBezTo>
                  <a:cubicBezTo>
                    <a:pt x="322" y="36"/>
                    <a:pt x="274" y="72"/>
                    <a:pt x="262" y="131"/>
                  </a:cubicBezTo>
                  <a:lnTo>
                    <a:pt x="24" y="1060"/>
                  </a:lnTo>
                  <a:cubicBezTo>
                    <a:pt x="0" y="1155"/>
                    <a:pt x="48" y="1238"/>
                    <a:pt x="143" y="1250"/>
                  </a:cubicBezTo>
                  <a:lnTo>
                    <a:pt x="179" y="1250"/>
                  </a:lnTo>
                  <a:cubicBezTo>
                    <a:pt x="262" y="1250"/>
                    <a:pt x="322" y="1203"/>
                    <a:pt x="346" y="1131"/>
                  </a:cubicBezTo>
                  <a:lnTo>
                    <a:pt x="417" y="834"/>
                  </a:lnTo>
                  <a:cubicBezTo>
                    <a:pt x="631" y="1405"/>
                    <a:pt x="977" y="1905"/>
                    <a:pt x="1429" y="2310"/>
                  </a:cubicBezTo>
                  <a:cubicBezTo>
                    <a:pt x="2072" y="2858"/>
                    <a:pt x="2882" y="3155"/>
                    <a:pt x="3715" y="3155"/>
                  </a:cubicBezTo>
                  <a:cubicBezTo>
                    <a:pt x="4382" y="3155"/>
                    <a:pt x="5037" y="2965"/>
                    <a:pt x="5596" y="2608"/>
                  </a:cubicBezTo>
                  <a:cubicBezTo>
                    <a:pt x="5692" y="2560"/>
                    <a:pt x="5715" y="2465"/>
                    <a:pt x="5656" y="2381"/>
                  </a:cubicBezTo>
                  <a:cubicBezTo>
                    <a:pt x="5634" y="2338"/>
                    <a:pt x="5586" y="2312"/>
                    <a:pt x="5535" y="2312"/>
                  </a:cubicBezTo>
                  <a:cubicBezTo>
                    <a:pt x="5503" y="2312"/>
                    <a:pt x="5469" y="2322"/>
                    <a:pt x="5442" y="2346"/>
                  </a:cubicBezTo>
                  <a:cubicBezTo>
                    <a:pt x="4930" y="2667"/>
                    <a:pt x="4334" y="2846"/>
                    <a:pt x="3727" y="2846"/>
                  </a:cubicBezTo>
                  <a:cubicBezTo>
                    <a:pt x="2965" y="2846"/>
                    <a:pt x="2239" y="2572"/>
                    <a:pt x="1655" y="2072"/>
                  </a:cubicBezTo>
                  <a:cubicBezTo>
                    <a:pt x="1227" y="1703"/>
                    <a:pt x="893" y="1203"/>
                    <a:pt x="715" y="679"/>
                  </a:cubicBezTo>
                  <a:lnTo>
                    <a:pt x="715" y="679"/>
                  </a:lnTo>
                  <a:lnTo>
                    <a:pt x="1012" y="953"/>
                  </a:lnTo>
                  <a:cubicBezTo>
                    <a:pt x="1041" y="981"/>
                    <a:pt x="1080" y="996"/>
                    <a:pt x="1121" y="996"/>
                  </a:cubicBezTo>
                  <a:cubicBezTo>
                    <a:pt x="1166" y="996"/>
                    <a:pt x="1213" y="978"/>
                    <a:pt x="1251" y="941"/>
                  </a:cubicBezTo>
                  <a:cubicBezTo>
                    <a:pt x="1310" y="881"/>
                    <a:pt x="1310" y="774"/>
                    <a:pt x="1239" y="703"/>
                  </a:cubicBezTo>
                  <a:lnTo>
                    <a:pt x="536" y="48"/>
                  </a:lnTo>
                  <a:cubicBezTo>
                    <a:pt x="512" y="16"/>
                    <a:pt x="478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0975;p76">
            <a:extLst>
              <a:ext uri="{FF2B5EF4-FFF2-40B4-BE49-F238E27FC236}">
                <a16:creationId xmlns:a16="http://schemas.microsoft.com/office/drawing/2014/main" id="{AC43B71C-F4D9-5543-4832-94020413B53E}"/>
              </a:ext>
            </a:extLst>
          </p:cNvPr>
          <p:cNvGrpSpPr/>
          <p:nvPr/>
        </p:nvGrpSpPr>
        <p:grpSpPr>
          <a:xfrm>
            <a:off x="5937795" y="3777926"/>
            <a:ext cx="785902" cy="674814"/>
            <a:chOff x="848978" y="4297637"/>
            <a:chExt cx="377824" cy="324418"/>
          </a:xfrm>
          <a:solidFill>
            <a:srgbClr val="144C2D"/>
          </a:solidFill>
        </p:grpSpPr>
        <p:sp>
          <p:nvSpPr>
            <p:cNvPr id="46" name="Google Shape;10976;p76">
              <a:extLst>
                <a:ext uri="{FF2B5EF4-FFF2-40B4-BE49-F238E27FC236}">
                  <a16:creationId xmlns:a16="http://schemas.microsoft.com/office/drawing/2014/main" id="{4F01DE0E-0E59-A446-73A2-D52E54D39F4A}"/>
                </a:ext>
              </a:extLst>
            </p:cNvPr>
            <p:cNvSpPr/>
            <p:nvPr/>
          </p:nvSpPr>
          <p:spPr>
            <a:xfrm>
              <a:off x="848978" y="4297637"/>
              <a:ext cx="377824" cy="324418"/>
            </a:xfrm>
            <a:custGeom>
              <a:avLst/>
              <a:gdLst/>
              <a:ahLst/>
              <a:cxnLst/>
              <a:rect l="l" t="t" r="r" b="b"/>
              <a:pathLst>
                <a:path w="11871" h="10193" extrusionOk="0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977;p76">
              <a:extLst>
                <a:ext uri="{FF2B5EF4-FFF2-40B4-BE49-F238E27FC236}">
                  <a16:creationId xmlns:a16="http://schemas.microsoft.com/office/drawing/2014/main" id="{01209CFC-6666-7CE8-6574-D26D96EBB459}"/>
                </a:ext>
              </a:extLst>
            </p:cNvPr>
            <p:cNvSpPr/>
            <p:nvPr/>
          </p:nvSpPr>
          <p:spPr>
            <a:xfrm>
              <a:off x="1002450" y="4457157"/>
              <a:ext cx="70116" cy="34533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Kép 3">
            <a:extLst>
              <a:ext uri="{FF2B5EF4-FFF2-40B4-BE49-F238E27FC236}">
                <a16:creationId xmlns:a16="http://schemas.microsoft.com/office/drawing/2014/main" id="{6C80B1D7-7400-EF4E-6C88-ABF540860F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0" y="6027304"/>
            <a:ext cx="585032" cy="8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1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C72C1C-450A-D242-5278-5F4F68B6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568" y="457082"/>
            <a:ext cx="10515600" cy="8306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4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1.) Általános mobilitási program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A204A9-2440-0989-FC44-EE8707039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807" y="1741894"/>
            <a:ext cx="5008553" cy="500713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144C2D"/>
              </a:buClr>
            </a:pP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Tanulmányi célú mobilitás</a:t>
            </a:r>
            <a:b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1" dirty="0" err="1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sv-SE" sz="18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ap, mester, osztatlan, doktori szinten</a:t>
            </a:r>
            <a:endParaRPr lang="hu-HU" sz="1800" b="1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44C2D"/>
              </a:buClr>
            </a:pPr>
            <a:endParaRPr lang="hu-HU" sz="1800" b="1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44C2D"/>
              </a:buClr>
            </a:pP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gyakorlat</a:t>
            </a:r>
            <a:b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8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lap, mester, osztatlan, doktori szinten</a:t>
            </a:r>
            <a:endParaRPr lang="hu-HU" sz="1800" b="1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44C2D"/>
              </a:buClr>
            </a:pPr>
            <a:endParaRPr lang="hu-HU" sz="1800" b="1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44C2D"/>
              </a:buClr>
            </a:pP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Kutatói célú mobilitás </a:t>
            </a:r>
            <a:b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Mester, osztatlan és doktori szinten; </a:t>
            </a:r>
            <a:br>
              <a:rPr lang="hu-HU" sz="18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osztatlan képzés esetén min. 7 lezárt félévvel</a:t>
            </a:r>
          </a:p>
        </p:txBody>
      </p:sp>
      <p:pic>
        <p:nvPicPr>
          <p:cNvPr id="7" name="Kép 6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93209522-25AD-D9EA-9197-FC3704DE2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558" y="103694"/>
            <a:ext cx="1809477" cy="62330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7951F8E-3B35-335A-DC8C-77EB5346A4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624903" y="0"/>
            <a:ext cx="585032" cy="830695"/>
          </a:xfrm>
          <a:prstGeom prst="rect">
            <a:avLst/>
          </a:prstGeom>
        </p:spPr>
      </p:pic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804FB0F4-C61C-5A8A-5463-8F682A29BA8F}"/>
              </a:ext>
            </a:extLst>
          </p:cNvPr>
          <p:cNvCxnSpPr>
            <a:cxnSpLocks/>
          </p:cNvCxnSpPr>
          <p:nvPr/>
        </p:nvCxnSpPr>
        <p:spPr>
          <a:xfrm>
            <a:off x="5955360" y="1446134"/>
            <a:ext cx="0" cy="4236911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4D8F936B-D517-5ED1-EF53-F1A28DB54758}"/>
              </a:ext>
            </a:extLst>
          </p:cNvPr>
          <p:cNvSpPr txBox="1">
            <a:spLocks/>
          </p:cNvSpPr>
          <p:nvPr/>
        </p:nvSpPr>
        <p:spPr>
          <a:xfrm>
            <a:off x="6236640" y="1741894"/>
            <a:ext cx="5008553" cy="5007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44C2D"/>
              </a:buClr>
            </a:pP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Hosszútávú mobilitás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buClr>
                <a:srgbClr val="144C2D"/>
              </a:buClr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033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Tanulmányi célú mobilitás 2-</a:t>
            </a:r>
            <a:r>
              <a:rPr lang="hu-HU" sz="14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033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hónap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buClr>
                <a:srgbClr val="144C2D"/>
              </a:buClr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033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Szakmai gyakorlat 2-6 hónap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buClr>
                <a:srgbClr val="144C2D"/>
              </a:buClr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033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Kutatási célú mobilitás 2-5 hónap</a:t>
            </a:r>
          </a:p>
          <a:p>
            <a:pPr marL="0" indent="0">
              <a:buClr>
                <a:srgbClr val="144C2D"/>
              </a:buClr>
              <a:buNone/>
            </a:pPr>
            <a:endParaRPr lang="hu-HU" b="1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44C2D"/>
              </a:buClr>
            </a:pP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Rövidtávú mobilitás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buClr>
                <a:srgbClr val="144C2D"/>
              </a:buClr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033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Tanulmányi célú mobilitás 2-30 nap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buClr>
                <a:srgbClr val="144C2D"/>
              </a:buClr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033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kutatási célú mobilitás 2-30 nap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buClr>
                <a:srgbClr val="144C2D"/>
              </a:buClr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2033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3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526C2F-277A-18CE-9FD8-90A38AA41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Jelentkezés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E1B715A-63AE-053A-8286-B3BB6A007C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Célintézményválasztás:</a:t>
            </a:r>
          </a:p>
          <a:p>
            <a:pPr marL="0" indent="0">
              <a:buNone/>
            </a:pPr>
            <a:r>
              <a:rPr lang="hu-HU" sz="2600" dirty="0">
                <a:hlinkClick r:id="rId3"/>
              </a:rPr>
              <a:t>https://ptemobilitywebapps.pte.hu/</a:t>
            </a:r>
            <a:r>
              <a:rPr lang="hu-HU" sz="2600" dirty="0"/>
              <a:t> </a:t>
            </a:r>
          </a:p>
          <a:p>
            <a:pPr marL="0" indent="0">
              <a:buNone/>
            </a:pPr>
            <a:endParaRPr lang="hu-HU" sz="2600" dirty="0"/>
          </a:p>
          <a:p>
            <a:pPr marL="0" indent="0">
              <a:buNone/>
            </a:pPr>
            <a:r>
              <a:rPr lang="hu-HU" sz="2600" dirty="0"/>
              <a:t>Jelentkezés helye: </a:t>
            </a:r>
            <a:r>
              <a:rPr lang="hu-HU" sz="2600" b="1" dirty="0"/>
              <a:t>NEPTUN</a:t>
            </a:r>
          </a:p>
          <a:p>
            <a:pPr marL="0" indent="0">
              <a:buNone/>
            </a:pPr>
            <a:r>
              <a:rPr lang="hu-HU" sz="2600" b="1" dirty="0"/>
              <a:t>Menü &gt; Ügyintézés &gt; Kérvények</a:t>
            </a:r>
            <a:br>
              <a:rPr lang="hu-HU" sz="2600" dirty="0"/>
            </a:br>
            <a:r>
              <a:rPr lang="hu-HU" sz="2600" dirty="0"/>
              <a:t>   </a:t>
            </a:r>
            <a:r>
              <a:rPr lang="hu-HU" sz="2600" b="1" dirty="0">
                <a:solidFill>
                  <a:schemeClr val="accent6">
                    <a:lumMod val="50000"/>
                  </a:schemeClr>
                </a:solidFill>
              </a:rPr>
              <a:t>Pannónia Ösztöndíj Program</a:t>
            </a:r>
          </a:p>
          <a:p>
            <a:pPr marL="0" indent="0">
              <a:buNone/>
            </a:pPr>
            <a:endParaRPr lang="hu-HU" sz="2600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07418BB7-2DEE-8E3B-D765-BDC63867E2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23085" y="22411"/>
            <a:ext cx="5768916" cy="68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7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A204A9-2440-0989-FC44-EE8707039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913" y="1257871"/>
            <a:ext cx="10980174" cy="5214311"/>
          </a:xfrm>
        </p:spPr>
        <p:txBody>
          <a:bodyPr vert="horz" lIns="91440" tIns="45720" rIns="91440" bIns="45720" numCol="1" rtlCol="0">
            <a:noAutofit/>
          </a:bodyPr>
          <a:lstStyle/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szállás-utazás</a:t>
            </a: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önálló intézése! 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sz="2100" u="sng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fogadó egyetem jelentkezési határidejének betartása</a:t>
            </a: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(jelentkezési lap, kollégium) 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sz="2100" u="sng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fogadó egyetem időbeosztásának ismerete</a:t>
            </a: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1098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félév kezdetének és végének dátumai        </a:t>
            </a:r>
          </a:p>
          <a:p>
            <a:pPr marL="1098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vizsgaidőszak kezdete és vége 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</a:t>
            </a: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EU-s Egészségbiztosítási Kártya kiváltása kötelező + baleset és utasbiztosítás erősen javasolt! (szakmai gyakorlat esetén kötelező)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tanulmányi szerződés: </a:t>
            </a: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(ún. Learning </a:t>
            </a:r>
            <a:r>
              <a:rPr lang="hu-HU" sz="2100" dirty="0" err="1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 </a:t>
            </a:r>
          </a:p>
          <a:p>
            <a:pPr marL="1098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1,5-2 hónappal kiutazás előtt       </a:t>
            </a:r>
          </a:p>
          <a:p>
            <a:pPr marL="1098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kezdő és vég dátumok pontos megadása! 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sz="2100" u="sng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támogatási szerződés </a:t>
            </a: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hallgatói nyilatkozat aláírása       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(1-1,5 hónappal kiutazás előtt névre szólóan e-mailben kerül kiküldésre a </a:t>
            </a:r>
            <a:r>
              <a:rPr lang="hu-HU" sz="2100" dirty="0" err="1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100" dirty="0" err="1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hu-HU" sz="21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benyújtását követően)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CC72C1C-450A-D242-5278-5F4F68B6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40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Hallgatói teendők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BD1E36B-F549-4B02-4FA9-976C20B932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725165" y="0"/>
            <a:ext cx="466835" cy="662865"/>
          </a:xfrm>
          <a:prstGeom prst="rect">
            <a:avLst/>
          </a:prstGeom>
        </p:spPr>
      </p:pic>
      <p:pic>
        <p:nvPicPr>
          <p:cNvPr id="7" name="Kép 6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D2316A23-CD32-11FC-90CD-E0866B3B3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612" y="73421"/>
            <a:ext cx="1621132" cy="5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8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A204A9-2440-0989-FC44-EE8707039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992" y="1357549"/>
            <a:ext cx="10980174" cy="5214311"/>
          </a:xfrm>
        </p:spPr>
        <p:txBody>
          <a:bodyPr vert="horz" lIns="91440" tIns="45720" rIns="91440" bIns="45720" numCol="3" rtlCol="0">
            <a:noAutofit/>
          </a:bodyPr>
          <a:lstStyle/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mobilitás hossza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mobilitás kezdetét és végét </a:t>
            </a:r>
            <a:r>
              <a:rPr lang="hu-H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 pontosan </a:t>
            </a: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 megadni 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kezdő és záró </a:t>
            </a:r>
            <a:r>
              <a:rPr lang="hu-H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 nem eshet hétvégi napra!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u="sng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Mobilitás első napja lehet: </a:t>
            </a:r>
          </a:p>
          <a:p>
            <a:pPr marL="1041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intenzív nyelvkurzus első napja - orientációs program első napja </a:t>
            </a:r>
          </a:p>
          <a:p>
            <a:pPr marL="1041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szorgalmi időszak első napja 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u="sng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Mobilitás utolsó napja lehet: </a:t>
            </a:r>
          </a:p>
          <a:p>
            <a:pPr marL="1041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utolsó vizsga napja </a:t>
            </a:r>
          </a:p>
          <a:p>
            <a:pPr marL="1041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vizsgaidőszak vége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Kurzusok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fogadó egyetemen </a:t>
            </a:r>
            <a:r>
              <a:rPr lang="hu-H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felvenni kívánt kurzusok </a:t>
            </a: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listája és kredit értékük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itthoni egyetemen </a:t>
            </a:r>
            <a:r>
              <a:rPr lang="hu-H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elfogadtatni kívánt kurzusok </a:t>
            </a: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listája és kredit értékük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felvehető kurzusokért érdeklődj a </a:t>
            </a:r>
            <a:r>
              <a:rPr lang="hu-H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fogadó egyetemnél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befogadtatással kapcsolatos kérdéseiddel </a:t>
            </a:r>
            <a:r>
              <a:rPr lang="hu-H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keresd fel kari koordinátorodat!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1800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1800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Aláírások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tanulmányi szerződés </a:t>
            </a:r>
            <a:r>
              <a:rPr lang="hu-H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abban az esetben érvényes</a:t>
            </a: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 rajta van minden aláírás!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1800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u="sng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aláíró: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hallgató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küldő egyetem koordinátora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fogadó egyetem koordinátora</a:t>
            </a:r>
          </a:p>
          <a:p>
            <a:pPr marL="75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tanulmányi szerződés (LA) szkennelt példánya elfogadható!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CC72C1C-450A-D242-5278-5F4F68B6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40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hu-HU" sz="4000" b="1" dirty="0" err="1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endParaRPr lang="hu-HU" sz="4000" b="1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6114769-8B8F-A2F2-1BC7-7318C82971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725165" y="0"/>
            <a:ext cx="466835" cy="662865"/>
          </a:xfrm>
          <a:prstGeom prst="rect">
            <a:avLst/>
          </a:prstGeom>
        </p:spPr>
      </p:pic>
      <p:pic>
        <p:nvPicPr>
          <p:cNvPr id="7" name="Kép 6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8FCDDD06-8951-E340-DFD2-1858E835E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612" y="73421"/>
            <a:ext cx="1621132" cy="5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3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A204A9-2440-0989-FC44-EE8707039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7879" y="1044702"/>
            <a:ext cx="8942056" cy="556291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144C2D"/>
              </a:buClr>
              <a:buFont typeface="Arial" panose="020B0604020202020204" pitchFamily="34" charset="0"/>
              <a:buChar char="»"/>
            </a:pPr>
            <a:r>
              <a:rPr lang="hu-HU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Hosszú távú mobilitás esetén:</a:t>
            </a:r>
          </a:p>
          <a:p>
            <a:pPr lvl="1"/>
            <a:r>
              <a:rPr lang="hu-HU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/ 375 / 400 ezer Ft/hó</a:t>
            </a:r>
          </a:p>
          <a:p>
            <a:pPr>
              <a:buClr>
                <a:srgbClr val="144C2D"/>
              </a:buClr>
              <a:buFont typeface="Arial" panose="020B0604020202020204" pitchFamily="34" charset="0"/>
              <a:buChar char="»"/>
            </a:pPr>
            <a:r>
              <a:rPr lang="hu-HU" sz="36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Rövid távú mobilitás:</a:t>
            </a:r>
          </a:p>
          <a:p>
            <a:pPr marL="685800" lvl="2">
              <a:spcBef>
                <a:spcPts val="1000"/>
              </a:spcBef>
              <a:buClr>
                <a:srgbClr val="144C2D"/>
              </a:buClr>
              <a:buFont typeface="Arial" panose="020B0604020202020204" pitchFamily="34" charset="0"/>
              <a:buChar char="»"/>
            </a:pPr>
            <a:r>
              <a:rPr lang="hu-HU" sz="32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Alap- és Mesterképzés, osztatlan képzés:</a:t>
            </a:r>
          </a:p>
          <a:p>
            <a:pPr lvl="2"/>
            <a:r>
              <a:rPr lang="pl-PL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1 - 10 napig: 30 / 27,5 / 25 ezer Ft/nap</a:t>
            </a:r>
          </a:p>
          <a:p>
            <a:pPr lvl="2"/>
            <a:r>
              <a:rPr lang="pl-PL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11 - 20 napig: 20 / 17,5 / 15 ezer Ft/nap</a:t>
            </a:r>
          </a:p>
          <a:p>
            <a:pPr lvl="2"/>
            <a:r>
              <a:rPr lang="pl-PL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21 - 30 napig: 10 / 7,5/ 5 ezer Ft/nap</a:t>
            </a:r>
          </a:p>
          <a:p>
            <a:pPr marL="685800" lvl="2">
              <a:spcBef>
                <a:spcPts val="1000"/>
              </a:spcBef>
              <a:buClr>
                <a:srgbClr val="144C2D"/>
              </a:buClr>
              <a:buFont typeface="Arial" panose="020B0604020202020204" pitchFamily="34" charset="0"/>
              <a:buChar char="»"/>
            </a:pPr>
            <a:r>
              <a:rPr lang="pl-PL" sz="32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Doktori képzés esetén:</a:t>
            </a:r>
          </a:p>
          <a:p>
            <a:pPr lvl="2"/>
            <a:r>
              <a:rPr lang="pl-PL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1 - 10 napig: 35 / 32,5 / 30 ezer Ft/nap</a:t>
            </a:r>
          </a:p>
          <a:p>
            <a:pPr lvl="2"/>
            <a:r>
              <a:rPr lang="pl-PL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11 - 20 napig: 25 / 22,5 / 20 ezer Ft/nap</a:t>
            </a:r>
          </a:p>
          <a:p>
            <a:pPr lvl="2"/>
            <a:r>
              <a:rPr lang="pl-PL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21 - 30 napig: 15 / 12,5 / 10 ezer Ft/nap</a:t>
            </a:r>
          </a:p>
          <a:p>
            <a:pPr marL="914400" lvl="2" indent="0">
              <a:buNone/>
            </a:pPr>
            <a:endParaRPr lang="pl-PL" sz="2400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93209522-25AD-D9EA-9197-FC3704DE2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79" y="5984308"/>
            <a:ext cx="1809477" cy="62330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7951F8E-3B35-335A-DC8C-77EB5346A4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624903" y="0"/>
            <a:ext cx="585032" cy="830695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457098F4-2503-623B-F636-6320EE0A4DB7}"/>
              </a:ext>
            </a:extLst>
          </p:cNvPr>
          <p:cNvSpPr/>
          <p:nvPr/>
        </p:nvSpPr>
        <p:spPr>
          <a:xfrm>
            <a:off x="-19663" y="3"/>
            <a:ext cx="2907864" cy="6857997"/>
          </a:xfrm>
          <a:prstGeom prst="rect">
            <a:avLst/>
          </a:prstGeom>
          <a:solidFill>
            <a:srgbClr val="E6ED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0C1D8C2E-F1BB-B82D-51EA-070B6ACB663B}"/>
              </a:ext>
            </a:extLst>
          </p:cNvPr>
          <p:cNvGrpSpPr/>
          <p:nvPr/>
        </p:nvGrpSpPr>
        <p:grpSpPr>
          <a:xfrm>
            <a:off x="410301" y="177700"/>
            <a:ext cx="3054650" cy="2369776"/>
            <a:chOff x="625774" y="344848"/>
            <a:chExt cx="3054650" cy="3439752"/>
          </a:xfrm>
        </p:grpSpPr>
        <p:cxnSp>
          <p:nvCxnSpPr>
            <p:cNvPr id="10" name="Egyenes összekötő 9">
              <a:extLst>
                <a:ext uri="{FF2B5EF4-FFF2-40B4-BE49-F238E27FC236}">
                  <a16:creationId xmlns:a16="http://schemas.microsoft.com/office/drawing/2014/main" id="{EF170850-46B4-D160-6FCA-A81A77630EED}"/>
                </a:ext>
              </a:extLst>
            </p:cNvPr>
            <p:cNvCxnSpPr/>
            <p:nvPr/>
          </p:nvCxnSpPr>
          <p:spPr>
            <a:xfrm>
              <a:off x="691179" y="344848"/>
              <a:ext cx="0" cy="3439752"/>
            </a:xfrm>
            <a:prstGeom prst="line">
              <a:avLst/>
            </a:prstGeom>
            <a:ln w="136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>
              <a:extLst>
                <a:ext uri="{FF2B5EF4-FFF2-40B4-BE49-F238E27FC236}">
                  <a16:creationId xmlns:a16="http://schemas.microsoft.com/office/drawing/2014/main" id="{96EE3D5E-223A-5650-D6B6-930FDE0677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774" y="397553"/>
              <a:ext cx="3054650" cy="0"/>
            </a:xfrm>
            <a:prstGeom prst="line">
              <a:avLst/>
            </a:prstGeom>
            <a:ln w="136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BCC72C1C-450A-D242-5278-5F4F68B6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804893" y="2164910"/>
            <a:ext cx="6858002" cy="25281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sz="54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Ösztöndíjak </a:t>
            </a:r>
            <a:br>
              <a:rPr lang="hu-HU" sz="28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(célországtól függően)</a:t>
            </a:r>
            <a:br>
              <a:rPr lang="hu-HU" sz="40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4000" b="1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Kép 14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31995447-F53E-A6A6-17C4-B3CFD3DF8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90" y="103694"/>
            <a:ext cx="1809477" cy="623306"/>
          </a:xfrm>
          <a:prstGeom prst="rect">
            <a:avLst/>
          </a:prstGeom>
        </p:spPr>
      </p:pic>
      <p:grpSp>
        <p:nvGrpSpPr>
          <p:cNvPr id="16" name="Google Shape;9621;p74">
            <a:extLst>
              <a:ext uri="{FF2B5EF4-FFF2-40B4-BE49-F238E27FC236}">
                <a16:creationId xmlns:a16="http://schemas.microsoft.com/office/drawing/2014/main" id="{36E020DD-A92A-86AE-67EB-7CFD2C66A63F}"/>
              </a:ext>
            </a:extLst>
          </p:cNvPr>
          <p:cNvGrpSpPr/>
          <p:nvPr/>
        </p:nvGrpSpPr>
        <p:grpSpPr>
          <a:xfrm>
            <a:off x="10520516" y="5158241"/>
            <a:ext cx="1373569" cy="1351854"/>
            <a:chOff x="4687894" y="2289713"/>
            <a:chExt cx="359594" cy="353909"/>
          </a:xfrm>
          <a:solidFill>
            <a:srgbClr val="144C2D"/>
          </a:solidFill>
        </p:grpSpPr>
        <p:sp>
          <p:nvSpPr>
            <p:cNvPr id="17" name="Google Shape;9622;p74">
              <a:extLst>
                <a:ext uri="{FF2B5EF4-FFF2-40B4-BE49-F238E27FC236}">
                  <a16:creationId xmlns:a16="http://schemas.microsoft.com/office/drawing/2014/main" id="{8BD079A4-C656-2BDF-D738-D8B089BC340F}"/>
                </a:ext>
              </a:extLst>
            </p:cNvPr>
            <p:cNvSpPr/>
            <p:nvPr/>
          </p:nvSpPr>
          <p:spPr>
            <a:xfrm>
              <a:off x="4955207" y="2477227"/>
              <a:ext cx="34041" cy="22356"/>
            </a:xfrm>
            <a:custGeom>
              <a:avLst/>
              <a:gdLst/>
              <a:ahLst/>
              <a:cxnLst/>
              <a:rect l="l" t="t" r="r" b="b"/>
              <a:pathLst>
                <a:path w="1072" h="70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23;p74">
              <a:extLst>
                <a:ext uri="{FF2B5EF4-FFF2-40B4-BE49-F238E27FC236}">
                  <a16:creationId xmlns:a16="http://schemas.microsoft.com/office/drawing/2014/main" id="{ED1C442D-0F0E-E85F-760F-DB1B6E514E0E}"/>
                </a:ext>
              </a:extLst>
            </p:cNvPr>
            <p:cNvSpPr/>
            <p:nvPr/>
          </p:nvSpPr>
          <p:spPr>
            <a:xfrm>
              <a:off x="4687894" y="2289713"/>
              <a:ext cx="359594" cy="353909"/>
            </a:xfrm>
            <a:custGeom>
              <a:avLst/>
              <a:gdLst/>
              <a:ahLst/>
              <a:cxnLst/>
              <a:rect l="l" t="t" r="r" b="b"/>
              <a:pathLst>
                <a:path w="11324" h="11145" extrusionOk="0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401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93209522-25AD-D9EA-9197-FC3704DE2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79" y="5984308"/>
            <a:ext cx="1809477" cy="62330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7951F8E-3B35-335A-DC8C-77EB5346A4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624903" y="0"/>
            <a:ext cx="585032" cy="830695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457098F4-2503-623B-F636-6320EE0A4DB7}"/>
              </a:ext>
            </a:extLst>
          </p:cNvPr>
          <p:cNvSpPr/>
          <p:nvPr/>
        </p:nvSpPr>
        <p:spPr>
          <a:xfrm>
            <a:off x="-19663" y="3"/>
            <a:ext cx="2907864" cy="6857997"/>
          </a:xfrm>
          <a:prstGeom prst="rect">
            <a:avLst/>
          </a:prstGeom>
          <a:solidFill>
            <a:srgbClr val="E6ED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0C1D8C2E-F1BB-B82D-51EA-070B6ACB663B}"/>
              </a:ext>
            </a:extLst>
          </p:cNvPr>
          <p:cNvGrpSpPr/>
          <p:nvPr/>
        </p:nvGrpSpPr>
        <p:grpSpPr>
          <a:xfrm>
            <a:off x="410301" y="177700"/>
            <a:ext cx="3054650" cy="2369776"/>
            <a:chOff x="625774" y="344848"/>
            <a:chExt cx="3054650" cy="3439752"/>
          </a:xfrm>
        </p:grpSpPr>
        <p:cxnSp>
          <p:nvCxnSpPr>
            <p:cNvPr id="10" name="Egyenes összekötő 9">
              <a:extLst>
                <a:ext uri="{FF2B5EF4-FFF2-40B4-BE49-F238E27FC236}">
                  <a16:creationId xmlns:a16="http://schemas.microsoft.com/office/drawing/2014/main" id="{EF170850-46B4-D160-6FCA-A81A77630EED}"/>
                </a:ext>
              </a:extLst>
            </p:cNvPr>
            <p:cNvCxnSpPr/>
            <p:nvPr/>
          </p:nvCxnSpPr>
          <p:spPr>
            <a:xfrm>
              <a:off x="691179" y="344848"/>
              <a:ext cx="0" cy="3439752"/>
            </a:xfrm>
            <a:prstGeom prst="line">
              <a:avLst/>
            </a:prstGeom>
            <a:ln w="136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>
              <a:extLst>
                <a:ext uri="{FF2B5EF4-FFF2-40B4-BE49-F238E27FC236}">
                  <a16:creationId xmlns:a16="http://schemas.microsoft.com/office/drawing/2014/main" id="{96EE3D5E-223A-5650-D6B6-930FDE0677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774" y="397553"/>
              <a:ext cx="3054650" cy="0"/>
            </a:xfrm>
            <a:prstGeom prst="line">
              <a:avLst/>
            </a:prstGeom>
            <a:ln w="136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BCC72C1C-450A-D242-5278-5F4F68B6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804893" y="2164910"/>
            <a:ext cx="6858002" cy="25281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sz="54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Utazási támogatás</a:t>
            </a:r>
            <a:br>
              <a:rPr lang="hu-HU" sz="54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(rövidtávú mobilitás esetén)</a:t>
            </a:r>
            <a:br>
              <a:rPr lang="hu-HU" sz="30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000" b="1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Kép 14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31995447-F53E-A6A6-17C4-B3CFD3DF8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90" y="103694"/>
            <a:ext cx="1809477" cy="623306"/>
          </a:xfrm>
          <a:prstGeom prst="rect">
            <a:avLst/>
          </a:prstGeom>
        </p:spPr>
      </p:pic>
      <p:pic>
        <p:nvPicPr>
          <p:cNvPr id="13" name="Tartalom helye 12" descr="A képen szöveg, képernyőkép, Betűtípus, tervezés látható&#10;&#10;Automatikusan generált leírás">
            <a:extLst>
              <a:ext uri="{FF2B5EF4-FFF2-40B4-BE49-F238E27FC236}">
                <a16:creationId xmlns:a16="http://schemas.microsoft.com/office/drawing/2014/main" id="{279A8D84-42F6-E4F3-8B3C-F773E59294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278912" y="830695"/>
            <a:ext cx="7955279" cy="5624027"/>
          </a:xfrm>
        </p:spPr>
      </p:pic>
    </p:spTree>
    <p:extLst>
      <p:ext uri="{BB962C8B-B14F-4D97-AF65-F5344CB8AC3E}">
        <p14:creationId xmlns:p14="http://schemas.microsoft.com/office/powerpoint/2010/main" val="237649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C72C1C-450A-D242-5278-5F4F68B6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79" y="-48076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4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2.) Kiválósági program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A204A9-2440-0989-FC44-EE8707039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6418" y="1424660"/>
            <a:ext cx="4382602" cy="179603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 felsőoktatási rangsorok 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 250 </a:t>
            </a: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helyén</a:t>
            </a: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szereplő </a:t>
            </a: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külföldi felsőoktatási intézményekbe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814DF05A-5913-B875-612C-E9423DFFE534}"/>
              </a:ext>
            </a:extLst>
          </p:cNvPr>
          <p:cNvSpPr txBox="1">
            <a:spLocks/>
          </p:cNvSpPr>
          <p:nvPr/>
        </p:nvSpPr>
        <p:spPr>
          <a:xfrm>
            <a:off x="6635712" y="2919040"/>
            <a:ext cx="5556288" cy="4106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44C2D"/>
              </a:buClr>
              <a:buSzPct val="150000"/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Ösztöndíj: </a:t>
            </a:r>
          </a:p>
          <a:p>
            <a:pPr marL="0" indent="0">
              <a:buClr>
                <a:srgbClr val="144C2D"/>
              </a:buClr>
              <a:buSzPct val="150000"/>
              <a:buNone/>
            </a:pP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/ 475 / 500 ezer Ft/hó </a:t>
            </a:r>
          </a:p>
          <a:p>
            <a:pPr marL="0" indent="0">
              <a:buClr>
                <a:srgbClr val="144C2D"/>
              </a:buClr>
              <a:buSzPct val="150000"/>
              <a:buNone/>
            </a:pP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(célországtól függően)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7951F8E-3B35-335A-DC8C-77EB5346A4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624903" y="0"/>
            <a:ext cx="585032" cy="830695"/>
          </a:xfrm>
          <a:prstGeom prst="rect">
            <a:avLst/>
          </a:prstGeom>
        </p:spPr>
      </p:pic>
      <p:grpSp>
        <p:nvGrpSpPr>
          <p:cNvPr id="5" name="Google Shape;12965;p80">
            <a:extLst>
              <a:ext uri="{FF2B5EF4-FFF2-40B4-BE49-F238E27FC236}">
                <a16:creationId xmlns:a16="http://schemas.microsoft.com/office/drawing/2014/main" id="{1A6D1EF1-D4B0-1FD1-07A1-C3B297724175}"/>
              </a:ext>
            </a:extLst>
          </p:cNvPr>
          <p:cNvGrpSpPr/>
          <p:nvPr/>
        </p:nvGrpSpPr>
        <p:grpSpPr>
          <a:xfrm>
            <a:off x="323394" y="2382649"/>
            <a:ext cx="955945" cy="702418"/>
            <a:chOff x="1306445" y="3397829"/>
            <a:chExt cx="367255" cy="269855"/>
          </a:xfrm>
          <a:solidFill>
            <a:srgbClr val="144C2D"/>
          </a:solidFill>
        </p:grpSpPr>
        <p:sp>
          <p:nvSpPr>
            <p:cNvPr id="8" name="Google Shape;12966;p80">
              <a:extLst>
                <a:ext uri="{FF2B5EF4-FFF2-40B4-BE49-F238E27FC236}">
                  <a16:creationId xmlns:a16="http://schemas.microsoft.com/office/drawing/2014/main" id="{3B813D66-E26E-CE00-2214-EFCE3FE3D557}"/>
                </a:ext>
              </a:extLst>
            </p:cNvPr>
            <p:cNvSpPr/>
            <p:nvPr/>
          </p:nvSpPr>
          <p:spPr>
            <a:xfrm>
              <a:off x="1588395" y="3513054"/>
              <a:ext cx="45517" cy="16297"/>
            </a:xfrm>
            <a:custGeom>
              <a:avLst/>
              <a:gdLst/>
              <a:ahLst/>
              <a:cxnLst/>
              <a:rect l="l" t="t" r="r" b="b"/>
              <a:pathLst>
                <a:path w="1430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67;p80">
              <a:extLst>
                <a:ext uri="{FF2B5EF4-FFF2-40B4-BE49-F238E27FC236}">
                  <a16:creationId xmlns:a16="http://schemas.microsoft.com/office/drawing/2014/main" id="{2E579664-4714-9CFB-00D1-5542A701E905}"/>
                </a:ext>
              </a:extLst>
            </p:cNvPr>
            <p:cNvSpPr/>
            <p:nvPr/>
          </p:nvSpPr>
          <p:spPr>
            <a:xfrm>
              <a:off x="1306445" y="3397829"/>
              <a:ext cx="367255" cy="269091"/>
            </a:xfrm>
            <a:custGeom>
              <a:avLst/>
              <a:gdLst/>
              <a:ahLst/>
              <a:cxnLst/>
              <a:rect l="l" t="t" r="r" b="b"/>
              <a:pathLst>
                <a:path w="11538" h="8454" extrusionOk="0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68;p80">
              <a:extLst>
                <a:ext uri="{FF2B5EF4-FFF2-40B4-BE49-F238E27FC236}">
                  <a16:creationId xmlns:a16="http://schemas.microsoft.com/office/drawing/2014/main" id="{F9A7C34A-6125-83CC-A1F3-2EE7A8904056}"/>
                </a:ext>
              </a:extLst>
            </p:cNvPr>
            <p:cNvSpPr/>
            <p:nvPr/>
          </p:nvSpPr>
          <p:spPr>
            <a:xfrm>
              <a:off x="1639960" y="3622549"/>
              <a:ext cx="10631" cy="45135"/>
            </a:xfrm>
            <a:custGeom>
              <a:avLst/>
              <a:gdLst/>
              <a:ahLst/>
              <a:cxnLst/>
              <a:rect l="l" t="t" r="r" b="b"/>
              <a:pathLst>
                <a:path w="334" h="1418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69;p80">
              <a:extLst>
                <a:ext uri="{FF2B5EF4-FFF2-40B4-BE49-F238E27FC236}">
                  <a16:creationId xmlns:a16="http://schemas.microsoft.com/office/drawing/2014/main" id="{A025BA16-746F-9158-E2DA-928907515F01}"/>
                </a:ext>
              </a:extLst>
            </p:cNvPr>
            <p:cNvSpPr/>
            <p:nvPr/>
          </p:nvSpPr>
          <p:spPr>
            <a:xfrm>
              <a:off x="1444014" y="3446466"/>
              <a:ext cx="91734" cy="30589"/>
            </a:xfrm>
            <a:custGeom>
              <a:avLst/>
              <a:gdLst/>
              <a:ahLst/>
              <a:cxnLst/>
              <a:rect l="l" t="t" r="r" b="b"/>
              <a:pathLst>
                <a:path w="2882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970;p80">
              <a:extLst>
                <a:ext uri="{FF2B5EF4-FFF2-40B4-BE49-F238E27FC236}">
                  <a16:creationId xmlns:a16="http://schemas.microsoft.com/office/drawing/2014/main" id="{74004744-59B9-4E86-C0F5-C29AC3688810}"/>
                </a:ext>
              </a:extLst>
            </p:cNvPr>
            <p:cNvSpPr/>
            <p:nvPr/>
          </p:nvSpPr>
          <p:spPr>
            <a:xfrm>
              <a:off x="142052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971;p80">
              <a:extLst>
                <a:ext uri="{FF2B5EF4-FFF2-40B4-BE49-F238E27FC236}">
                  <a16:creationId xmlns:a16="http://schemas.microsoft.com/office/drawing/2014/main" id="{9FAEE631-E9B1-F135-D7C5-AB4FC68896B4}"/>
                </a:ext>
              </a:extLst>
            </p:cNvPr>
            <p:cNvSpPr/>
            <p:nvPr/>
          </p:nvSpPr>
          <p:spPr>
            <a:xfrm>
              <a:off x="154749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artalom helye 2">
            <a:extLst>
              <a:ext uri="{FF2B5EF4-FFF2-40B4-BE49-F238E27FC236}">
                <a16:creationId xmlns:a16="http://schemas.microsoft.com/office/drawing/2014/main" id="{45F3695E-641F-5A67-4510-EE5D3886CC70}"/>
              </a:ext>
            </a:extLst>
          </p:cNvPr>
          <p:cNvSpPr txBox="1">
            <a:spLocks/>
          </p:cNvSpPr>
          <p:nvPr/>
        </p:nvSpPr>
        <p:spPr>
          <a:xfrm>
            <a:off x="0" y="3832795"/>
            <a:ext cx="6383406" cy="418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tanulmányi célú lehet</a:t>
            </a:r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B1074989-BCCC-BD9E-4703-B4234FCE9B02}"/>
              </a:ext>
            </a:extLst>
          </p:cNvPr>
          <p:cNvSpPr txBox="1">
            <a:spLocks/>
          </p:cNvSpPr>
          <p:nvPr/>
        </p:nvSpPr>
        <p:spPr>
          <a:xfrm>
            <a:off x="6752103" y="1668958"/>
            <a:ext cx="4382602" cy="864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</a:t>
            </a:r>
            <a:r>
              <a:rPr lang="hu-HU" sz="2400" dirty="0" err="1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Education</a:t>
            </a:r>
          </a:p>
          <a:p>
            <a:pPr marL="0" indent="0">
              <a:buNone/>
            </a:pPr>
            <a:r>
              <a:rPr lang="hu-HU" sz="2400" dirty="0" err="1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Quacquarelli</a:t>
            </a: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Symonds</a:t>
            </a:r>
            <a:endParaRPr lang="hu-HU" sz="2400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Nyíl: sávnyíl 16">
            <a:extLst>
              <a:ext uri="{FF2B5EF4-FFF2-40B4-BE49-F238E27FC236}">
                <a16:creationId xmlns:a16="http://schemas.microsoft.com/office/drawing/2014/main" id="{2B910EC2-2C33-1BE0-8D29-4CE1E17CC770}"/>
              </a:ext>
            </a:extLst>
          </p:cNvPr>
          <p:cNvSpPr/>
          <p:nvPr/>
        </p:nvSpPr>
        <p:spPr>
          <a:xfrm rot="5400000">
            <a:off x="3609731" y="3387665"/>
            <a:ext cx="235974" cy="571191"/>
          </a:xfrm>
          <a:prstGeom prst="chevron">
            <a:avLst/>
          </a:prstGeom>
          <a:solidFill>
            <a:srgbClr val="D5D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8" name="Kép 17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267A605B-1014-CAA7-709C-D76FA4CB9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090" y="103694"/>
            <a:ext cx="1809477" cy="623306"/>
          </a:xfrm>
          <a:prstGeom prst="rect">
            <a:avLst/>
          </a:prstGeom>
        </p:spPr>
      </p:pic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2E61A2D2-205D-A4F5-D7D8-811D4A647A50}"/>
              </a:ext>
            </a:extLst>
          </p:cNvPr>
          <p:cNvCxnSpPr>
            <a:cxnSpLocks/>
          </p:cNvCxnSpPr>
          <p:nvPr/>
        </p:nvCxnSpPr>
        <p:spPr>
          <a:xfrm>
            <a:off x="147261" y="4570403"/>
            <a:ext cx="5974389" cy="0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Csoportba foglalás 57">
            <a:extLst>
              <a:ext uri="{FF2B5EF4-FFF2-40B4-BE49-F238E27FC236}">
                <a16:creationId xmlns:a16="http://schemas.microsoft.com/office/drawing/2014/main" id="{D9B9658D-0EDE-EDBA-423F-B661A5EE831A}"/>
              </a:ext>
            </a:extLst>
          </p:cNvPr>
          <p:cNvGrpSpPr/>
          <p:nvPr/>
        </p:nvGrpSpPr>
        <p:grpSpPr>
          <a:xfrm>
            <a:off x="563879" y="4761362"/>
            <a:ext cx="845987" cy="913651"/>
            <a:chOff x="266040" y="5337121"/>
            <a:chExt cx="845987" cy="913651"/>
          </a:xfrm>
          <a:solidFill>
            <a:srgbClr val="144C2D"/>
          </a:solidFill>
        </p:grpSpPr>
        <p:grpSp>
          <p:nvGrpSpPr>
            <p:cNvPr id="20" name="Google Shape;13483;p80">
              <a:extLst>
                <a:ext uri="{FF2B5EF4-FFF2-40B4-BE49-F238E27FC236}">
                  <a16:creationId xmlns:a16="http://schemas.microsoft.com/office/drawing/2014/main" id="{227A5E18-ECFE-FC6D-3FD7-D340BD18E7D8}"/>
                </a:ext>
              </a:extLst>
            </p:cNvPr>
            <p:cNvGrpSpPr/>
            <p:nvPr/>
          </p:nvGrpSpPr>
          <p:grpSpPr>
            <a:xfrm>
              <a:off x="410006" y="5337121"/>
              <a:ext cx="702021" cy="700428"/>
              <a:chOff x="2302788" y="1505981"/>
              <a:chExt cx="336188" cy="335425"/>
            </a:xfrm>
            <a:grpFill/>
          </p:grpSpPr>
          <p:sp>
            <p:nvSpPr>
              <p:cNvPr id="21" name="Google Shape;13484;p80">
                <a:extLst>
                  <a:ext uri="{FF2B5EF4-FFF2-40B4-BE49-F238E27FC236}">
                    <a16:creationId xmlns:a16="http://schemas.microsoft.com/office/drawing/2014/main" id="{766B44FC-A08B-6FDB-9F5F-F853F83923AA}"/>
                  </a:ext>
                </a:extLst>
              </p:cNvPr>
              <p:cNvSpPr/>
              <p:nvPr/>
            </p:nvSpPr>
            <p:spPr>
              <a:xfrm>
                <a:off x="2302788" y="1505981"/>
                <a:ext cx="336188" cy="335425"/>
              </a:xfrm>
              <a:custGeom>
                <a:avLst/>
                <a:gdLst/>
                <a:ahLst/>
                <a:cxnLst/>
                <a:rect l="l" t="t" r="r" b="b"/>
                <a:pathLst>
                  <a:path w="10562" h="10538" extrusionOk="0">
                    <a:moveTo>
                      <a:pt x="5275" y="1"/>
                    </a:moveTo>
                    <a:cubicBezTo>
                      <a:pt x="3858" y="1"/>
                      <a:pt x="2536" y="548"/>
                      <a:pt x="1548" y="1548"/>
                    </a:cubicBezTo>
                    <a:cubicBezTo>
                      <a:pt x="548" y="2549"/>
                      <a:pt x="0" y="3870"/>
                      <a:pt x="0" y="5263"/>
                    </a:cubicBezTo>
                    <a:cubicBezTo>
                      <a:pt x="0" y="6668"/>
                      <a:pt x="548" y="8002"/>
                      <a:pt x="1548" y="8990"/>
                    </a:cubicBezTo>
                    <a:cubicBezTo>
                      <a:pt x="2548" y="9990"/>
                      <a:pt x="3870" y="10538"/>
                      <a:pt x="5275" y="10538"/>
                    </a:cubicBezTo>
                    <a:cubicBezTo>
                      <a:pt x="6680" y="10538"/>
                      <a:pt x="8013" y="9990"/>
                      <a:pt x="8989" y="8990"/>
                    </a:cubicBezTo>
                    <a:cubicBezTo>
                      <a:pt x="9990" y="7990"/>
                      <a:pt x="10537" y="6668"/>
                      <a:pt x="10537" y="5263"/>
                    </a:cubicBezTo>
                    <a:cubicBezTo>
                      <a:pt x="10561" y="5192"/>
                      <a:pt x="10549" y="5085"/>
                      <a:pt x="10549" y="5001"/>
                    </a:cubicBezTo>
                    <a:cubicBezTo>
                      <a:pt x="10549" y="4906"/>
                      <a:pt x="10478" y="4847"/>
                      <a:pt x="10394" y="4847"/>
                    </a:cubicBezTo>
                    <a:cubicBezTo>
                      <a:pt x="10299" y="4847"/>
                      <a:pt x="10240" y="4930"/>
                      <a:pt x="10240" y="5013"/>
                    </a:cubicBezTo>
                    <a:lnTo>
                      <a:pt x="10240" y="5287"/>
                    </a:lnTo>
                    <a:cubicBezTo>
                      <a:pt x="10240" y="6609"/>
                      <a:pt x="9716" y="7859"/>
                      <a:pt x="8787" y="8799"/>
                    </a:cubicBezTo>
                    <a:cubicBezTo>
                      <a:pt x="7846" y="9728"/>
                      <a:pt x="6596" y="10252"/>
                      <a:pt x="5275" y="10252"/>
                    </a:cubicBezTo>
                    <a:cubicBezTo>
                      <a:pt x="3941" y="10252"/>
                      <a:pt x="2691" y="9728"/>
                      <a:pt x="1762" y="8799"/>
                    </a:cubicBezTo>
                    <a:cubicBezTo>
                      <a:pt x="822" y="7859"/>
                      <a:pt x="298" y="6609"/>
                      <a:pt x="298" y="5287"/>
                    </a:cubicBezTo>
                    <a:cubicBezTo>
                      <a:pt x="298" y="3954"/>
                      <a:pt x="822" y="2703"/>
                      <a:pt x="1762" y="1775"/>
                    </a:cubicBezTo>
                    <a:cubicBezTo>
                      <a:pt x="2691" y="834"/>
                      <a:pt x="3941" y="310"/>
                      <a:pt x="5275" y="310"/>
                    </a:cubicBezTo>
                    <a:cubicBezTo>
                      <a:pt x="6442" y="310"/>
                      <a:pt x="7573" y="727"/>
                      <a:pt x="8466" y="1477"/>
                    </a:cubicBezTo>
                    <a:cubicBezTo>
                      <a:pt x="9347" y="2215"/>
                      <a:pt x="9942" y="3239"/>
                      <a:pt x="10156" y="4370"/>
                    </a:cubicBezTo>
                    <a:cubicBezTo>
                      <a:pt x="10167" y="4454"/>
                      <a:pt x="10223" y="4492"/>
                      <a:pt x="10301" y="4492"/>
                    </a:cubicBezTo>
                    <a:cubicBezTo>
                      <a:pt x="10312" y="4492"/>
                      <a:pt x="10323" y="4491"/>
                      <a:pt x="10335" y="4489"/>
                    </a:cubicBezTo>
                    <a:cubicBezTo>
                      <a:pt x="10418" y="4477"/>
                      <a:pt x="10466" y="4406"/>
                      <a:pt x="10454" y="4311"/>
                    </a:cubicBezTo>
                    <a:cubicBezTo>
                      <a:pt x="10228" y="3108"/>
                      <a:pt x="9597" y="2025"/>
                      <a:pt x="8668" y="1239"/>
                    </a:cubicBezTo>
                    <a:cubicBezTo>
                      <a:pt x="7716" y="429"/>
                      <a:pt x="6501" y="1"/>
                      <a:pt x="527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485;p80">
                <a:extLst>
                  <a:ext uri="{FF2B5EF4-FFF2-40B4-BE49-F238E27FC236}">
                    <a16:creationId xmlns:a16="http://schemas.microsoft.com/office/drawing/2014/main" id="{A0D5AE94-EBDF-3E83-A813-FCE47E34FD65}"/>
                  </a:ext>
                </a:extLst>
              </p:cNvPr>
              <p:cNvSpPr/>
              <p:nvPr/>
            </p:nvSpPr>
            <p:spPr>
              <a:xfrm>
                <a:off x="2327806" y="1530618"/>
                <a:ext cx="287266" cy="286916"/>
              </a:xfrm>
              <a:custGeom>
                <a:avLst/>
                <a:gdLst/>
                <a:ahLst/>
                <a:cxnLst/>
                <a:rect l="l" t="t" r="r" b="b"/>
                <a:pathLst>
                  <a:path w="9025" h="9014" extrusionOk="0">
                    <a:moveTo>
                      <a:pt x="4513" y="1"/>
                    </a:moveTo>
                    <a:cubicBezTo>
                      <a:pt x="3870" y="1"/>
                      <a:pt x="3262" y="132"/>
                      <a:pt x="2679" y="382"/>
                    </a:cubicBezTo>
                    <a:cubicBezTo>
                      <a:pt x="2119" y="644"/>
                      <a:pt x="1619" y="1001"/>
                      <a:pt x="1215" y="1441"/>
                    </a:cubicBezTo>
                    <a:cubicBezTo>
                      <a:pt x="1155" y="1501"/>
                      <a:pt x="1155" y="1608"/>
                      <a:pt x="1226" y="1667"/>
                    </a:cubicBezTo>
                    <a:cubicBezTo>
                      <a:pt x="1255" y="1696"/>
                      <a:pt x="1294" y="1711"/>
                      <a:pt x="1334" y="1711"/>
                    </a:cubicBezTo>
                    <a:cubicBezTo>
                      <a:pt x="1377" y="1711"/>
                      <a:pt x="1422" y="1693"/>
                      <a:pt x="1453" y="1656"/>
                    </a:cubicBezTo>
                    <a:cubicBezTo>
                      <a:pt x="1834" y="1239"/>
                      <a:pt x="2298" y="894"/>
                      <a:pt x="2822" y="667"/>
                    </a:cubicBezTo>
                    <a:cubicBezTo>
                      <a:pt x="3358" y="429"/>
                      <a:pt x="3929" y="310"/>
                      <a:pt x="4524" y="310"/>
                    </a:cubicBezTo>
                    <a:cubicBezTo>
                      <a:pt x="6834" y="310"/>
                      <a:pt x="8727" y="2191"/>
                      <a:pt x="8727" y="4513"/>
                    </a:cubicBezTo>
                    <a:cubicBezTo>
                      <a:pt x="8727" y="6811"/>
                      <a:pt x="6846" y="8704"/>
                      <a:pt x="4524" y="8704"/>
                    </a:cubicBezTo>
                    <a:cubicBezTo>
                      <a:pt x="2227" y="8704"/>
                      <a:pt x="333" y="6835"/>
                      <a:pt x="333" y="4513"/>
                    </a:cubicBezTo>
                    <a:cubicBezTo>
                      <a:pt x="333" y="3692"/>
                      <a:pt x="572" y="2882"/>
                      <a:pt x="1036" y="2203"/>
                    </a:cubicBezTo>
                    <a:cubicBezTo>
                      <a:pt x="1048" y="2132"/>
                      <a:pt x="1036" y="2037"/>
                      <a:pt x="953" y="1977"/>
                    </a:cubicBezTo>
                    <a:cubicBezTo>
                      <a:pt x="927" y="1960"/>
                      <a:pt x="900" y="1952"/>
                      <a:pt x="874" y="1952"/>
                    </a:cubicBezTo>
                    <a:cubicBezTo>
                      <a:pt x="827" y="1952"/>
                      <a:pt x="781" y="1979"/>
                      <a:pt x="750" y="2025"/>
                    </a:cubicBezTo>
                    <a:cubicBezTo>
                      <a:pt x="262" y="2751"/>
                      <a:pt x="0" y="3620"/>
                      <a:pt x="0" y="4513"/>
                    </a:cubicBezTo>
                    <a:cubicBezTo>
                      <a:pt x="0" y="5716"/>
                      <a:pt x="464" y="6847"/>
                      <a:pt x="1334" y="7692"/>
                    </a:cubicBezTo>
                    <a:cubicBezTo>
                      <a:pt x="2191" y="8537"/>
                      <a:pt x="3310" y="9014"/>
                      <a:pt x="4513" y="9014"/>
                    </a:cubicBezTo>
                    <a:cubicBezTo>
                      <a:pt x="5715" y="9014"/>
                      <a:pt x="6846" y="8549"/>
                      <a:pt x="7692" y="7692"/>
                    </a:cubicBezTo>
                    <a:cubicBezTo>
                      <a:pt x="8549" y="6835"/>
                      <a:pt x="9025" y="5716"/>
                      <a:pt x="9025" y="4513"/>
                    </a:cubicBezTo>
                    <a:cubicBezTo>
                      <a:pt x="9025" y="3299"/>
                      <a:pt x="8561" y="2168"/>
                      <a:pt x="7692" y="1322"/>
                    </a:cubicBezTo>
                    <a:cubicBezTo>
                      <a:pt x="6846" y="477"/>
                      <a:pt x="5715" y="1"/>
                      <a:pt x="45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486;p80">
                <a:extLst>
                  <a:ext uri="{FF2B5EF4-FFF2-40B4-BE49-F238E27FC236}">
                    <a16:creationId xmlns:a16="http://schemas.microsoft.com/office/drawing/2014/main" id="{A5C87D3A-9D71-5A83-D7D5-D24C76BC4F83}"/>
                  </a:ext>
                </a:extLst>
              </p:cNvPr>
              <p:cNvSpPr/>
              <p:nvPr/>
            </p:nvSpPr>
            <p:spPr>
              <a:xfrm>
                <a:off x="2352061" y="1669333"/>
                <a:ext cx="16679" cy="948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98" extrusionOk="0">
                    <a:moveTo>
                      <a:pt x="155" y="0"/>
                    </a:moveTo>
                    <a:cubicBezTo>
                      <a:pt x="60" y="0"/>
                      <a:pt x="0" y="60"/>
                      <a:pt x="0" y="155"/>
                    </a:cubicBezTo>
                    <a:cubicBezTo>
                      <a:pt x="0" y="238"/>
                      <a:pt x="72" y="298"/>
                      <a:pt x="155" y="298"/>
                    </a:cubicBezTo>
                    <a:lnTo>
                      <a:pt x="369" y="298"/>
                    </a:lnTo>
                    <a:cubicBezTo>
                      <a:pt x="464" y="298"/>
                      <a:pt x="524" y="226"/>
                      <a:pt x="524" y="155"/>
                    </a:cubicBezTo>
                    <a:cubicBezTo>
                      <a:pt x="524" y="60"/>
                      <a:pt x="453" y="0"/>
                      <a:pt x="3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487;p80">
                <a:extLst>
                  <a:ext uri="{FF2B5EF4-FFF2-40B4-BE49-F238E27FC236}">
                    <a16:creationId xmlns:a16="http://schemas.microsoft.com/office/drawing/2014/main" id="{57FD248E-D0AC-2BBE-92C2-077910A3D0DB}"/>
                  </a:ext>
                </a:extLst>
              </p:cNvPr>
              <p:cNvSpPr/>
              <p:nvPr/>
            </p:nvSpPr>
            <p:spPr>
              <a:xfrm>
                <a:off x="2466871" y="1554490"/>
                <a:ext cx="123946" cy="124328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3906" extrusionOk="0">
                    <a:moveTo>
                      <a:pt x="144" y="1"/>
                    </a:moveTo>
                    <a:cubicBezTo>
                      <a:pt x="48" y="1"/>
                      <a:pt x="1" y="84"/>
                      <a:pt x="1" y="155"/>
                    </a:cubicBezTo>
                    <a:lnTo>
                      <a:pt x="1" y="3751"/>
                    </a:lnTo>
                    <a:cubicBezTo>
                      <a:pt x="1" y="3846"/>
                      <a:pt x="72" y="3906"/>
                      <a:pt x="144" y="3906"/>
                    </a:cubicBezTo>
                    <a:lnTo>
                      <a:pt x="3751" y="3906"/>
                    </a:lnTo>
                    <a:cubicBezTo>
                      <a:pt x="3834" y="3906"/>
                      <a:pt x="3894" y="3834"/>
                      <a:pt x="3894" y="3751"/>
                    </a:cubicBezTo>
                    <a:cubicBezTo>
                      <a:pt x="3894" y="3668"/>
                      <a:pt x="3823" y="3608"/>
                      <a:pt x="3751" y="3608"/>
                    </a:cubicBezTo>
                    <a:lnTo>
                      <a:pt x="310" y="3608"/>
                    </a:lnTo>
                    <a:lnTo>
                      <a:pt x="310" y="155"/>
                    </a:lnTo>
                    <a:lnTo>
                      <a:pt x="298" y="155"/>
                    </a:lnTo>
                    <a:cubicBezTo>
                      <a:pt x="298" y="72"/>
                      <a:pt x="215" y="1"/>
                      <a:pt x="14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488;p80">
                <a:extLst>
                  <a:ext uri="{FF2B5EF4-FFF2-40B4-BE49-F238E27FC236}">
                    <a16:creationId xmlns:a16="http://schemas.microsoft.com/office/drawing/2014/main" id="{00C0133D-5849-2B60-24A9-36E8AA8CA1C4}"/>
                  </a:ext>
                </a:extLst>
              </p:cNvPr>
              <p:cNvSpPr/>
              <p:nvPr/>
            </p:nvSpPr>
            <p:spPr>
              <a:xfrm>
                <a:off x="2466107" y="1776950"/>
                <a:ext cx="9517" cy="167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525" extrusionOk="0">
                    <a:moveTo>
                      <a:pt x="156" y="1"/>
                    </a:moveTo>
                    <a:cubicBezTo>
                      <a:pt x="60" y="1"/>
                      <a:pt x="1" y="72"/>
                      <a:pt x="1" y="144"/>
                    </a:cubicBezTo>
                    <a:lnTo>
                      <a:pt x="1" y="370"/>
                    </a:lnTo>
                    <a:cubicBezTo>
                      <a:pt x="1" y="465"/>
                      <a:pt x="84" y="525"/>
                      <a:pt x="156" y="525"/>
                    </a:cubicBezTo>
                    <a:cubicBezTo>
                      <a:pt x="239" y="525"/>
                      <a:pt x="299" y="441"/>
                      <a:pt x="299" y="370"/>
                    </a:cubicBezTo>
                    <a:lnTo>
                      <a:pt x="299" y="144"/>
                    </a:lnTo>
                    <a:cubicBezTo>
                      <a:pt x="299" y="60"/>
                      <a:pt x="227" y="1"/>
                      <a:pt x="1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489;p80">
                <a:extLst>
                  <a:ext uri="{FF2B5EF4-FFF2-40B4-BE49-F238E27FC236}">
                    <a16:creationId xmlns:a16="http://schemas.microsoft.com/office/drawing/2014/main" id="{6AB858FD-02EF-B809-990C-37BD0DC796CC}"/>
                  </a:ext>
                </a:extLst>
              </p:cNvPr>
              <p:cNvSpPr/>
              <p:nvPr/>
            </p:nvSpPr>
            <p:spPr>
              <a:xfrm>
                <a:off x="2384272" y="1587944"/>
                <a:ext cx="16329" cy="15087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74" extrusionOk="0">
                    <a:moveTo>
                      <a:pt x="173" y="0"/>
                    </a:moveTo>
                    <a:cubicBezTo>
                      <a:pt x="131" y="0"/>
                      <a:pt x="89" y="15"/>
                      <a:pt x="60" y="45"/>
                    </a:cubicBezTo>
                    <a:cubicBezTo>
                      <a:pt x="0" y="105"/>
                      <a:pt x="0" y="212"/>
                      <a:pt x="60" y="271"/>
                    </a:cubicBezTo>
                    <a:lnTo>
                      <a:pt x="238" y="426"/>
                    </a:lnTo>
                    <a:cubicBezTo>
                      <a:pt x="274" y="462"/>
                      <a:pt x="310" y="474"/>
                      <a:pt x="345" y="474"/>
                    </a:cubicBezTo>
                    <a:cubicBezTo>
                      <a:pt x="393" y="474"/>
                      <a:pt x="417" y="462"/>
                      <a:pt x="453" y="426"/>
                    </a:cubicBezTo>
                    <a:cubicBezTo>
                      <a:pt x="512" y="367"/>
                      <a:pt x="512" y="271"/>
                      <a:pt x="453" y="212"/>
                    </a:cubicBezTo>
                    <a:lnTo>
                      <a:pt x="286" y="45"/>
                    </a:lnTo>
                    <a:cubicBezTo>
                      <a:pt x="256" y="15"/>
                      <a:pt x="214" y="0"/>
                      <a:pt x="1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490;p80">
                <a:extLst>
                  <a:ext uri="{FF2B5EF4-FFF2-40B4-BE49-F238E27FC236}">
                    <a16:creationId xmlns:a16="http://schemas.microsoft.com/office/drawing/2014/main" id="{D2C70BCD-A863-EADF-8314-502A05C666FE}"/>
                  </a:ext>
                </a:extLst>
              </p:cNvPr>
              <p:cNvSpPr/>
              <p:nvPr/>
            </p:nvSpPr>
            <p:spPr>
              <a:xfrm>
                <a:off x="2541544" y="1745216"/>
                <a:ext cx="15565" cy="15087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4" extrusionOk="0">
                    <a:moveTo>
                      <a:pt x="171" y="0"/>
                    </a:moveTo>
                    <a:cubicBezTo>
                      <a:pt x="131" y="0"/>
                      <a:pt x="89" y="15"/>
                      <a:pt x="60" y="45"/>
                    </a:cubicBezTo>
                    <a:cubicBezTo>
                      <a:pt x="0" y="105"/>
                      <a:pt x="0" y="212"/>
                      <a:pt x="60" y="259"/>
                    </a:cubicBezTo>
                    <a:lnTo>
                      <a:pt x="226" y="426"/>
                    </a:lnTo>
                    <a:cubicBezTo>
                      <a:pt x="250" y="462"/>
                      <a:pt x="298" y="474"/>
                      <a:pt x="334" y="474"/>
                    </a:cubicBezTo>
                    <a:cubicBezTo>
                      <a:pt x="369" y="474"/>
                      <a:pt x="405" y="462"/>
                      <a:pt x="429" y="426"/>
                    </a:cubicBezTo>
                    <a:cubicBezTo>
                      <a:pt x="488" y="367"/>
                      <a:pt x="488" y="259"/>
                      <a:pt x="429" y="212"/>
                    </a:cubicBezTo>
                    <a:lnTo>
                      <a:pt x="274" y="45"/>
                    </a:lnTo>
                    <a:cubicBezTo>
                      <a:pt x="250" y="15"/>
                      <a:pt x="212" y="0"/>
                      <a:pt x="17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491;p80">
                <a:extLst>
                  <a:ext uri="{FF2B5EF4-FFF2-40B4-BE49-F238E27FC236}">
                    <a16:creationId xmlns:a16="http://schemas.microsoft.com/office/drawing/2014/main" id="{279B7EB0-1C0B-FE2D-8CEC-DBFC3B3BAE3E}"/>
                  </a:ext>
                </a:extLst>
              </p:cNvPr>
              <p:cNvSpPr/>
              <p:nvPr/>
            </p:nvSpPr>
            <p:spPr>
              <a:xfrm>
                <a:off x="2541544" y="1587944"/>
                <a:ext cx="16329" cy="15087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74" extrusionOk="0">
                    <a:moveTo>
                      <a:pt x="340" y="0"/>
                    </a:moveTo>
                    <a:cubicBezTo>
                      <a:pt x="298" y="0"/>
                      <a:pt x="256" y="15"/>
                      <a:pt x="226" y="45"/>
                    </a:cubicBezTo>
                    <a:lnTo>
                      <a:pt x="60" y="212"/>
                    </a:lnTo>
                    <a:cubicBezTo>
                      <a:pt x="0" y="271"/>
                      <a:pt x="0" y="367"/>
                      <a:pt x="60" y="426"/>
                    </a:cubicBezTo>
                    <a:cubicBezTo>
                      <a:pt x="95" y="462"/>
                      <a:pt x="131" y="474"/>
                      <a:pt x="167" y="474"/>
                    </a:cubicBezTo>
                    <a:cubicBezTo>
                      <a:pt x="215" y="474"/>
                      <a:pt x="250" y="462"/>
                      <a:pt x="286" y="426"/>
                    </a:cubicBezTo>
                    <a:lnTo>
                      <a:pt x="453" y="271"/>
                    </a:lnTo>
                    <a:cubicBezTo>
                      <a:pt x="512" y="212"/>
                      <a:pt x="512" y="105"/>
                      <a:pt x="453" y="45"/>
                    </a:cubicBezTo>
                    <a:cubicBezTo>
                      <a:pt x="423" y="15"/>
                      <a:pt x="381" y="0"/>
                      <a:pt x="3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492;p80">
                <a:extLst>
                  <a:ext uri="{FF2B5EF4-FFF2-40B4-BE49-F238E27FC236}">
                    <a16:creationId xmlns:a16="http://schemas.microsoft.com/office/drawing/2014/main" id="{65CFB465-CA4C-B4A8-47DA-3265132993F7}"/>
                  </a:ext>
                </a:extLst>
              </p:cNvPr>
              <p:cNvSpPr/>
              <p:nvPr/>
            </p:nvSpPr>
            <p:spPr>
              <a:xfrm>
                <a:off x="2384654" y="1744452"/>
                <a:ext cx="15947" cy="15469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6" extrusionOk="0">
                    <a:moveTo>
                      <a:pt x="327" y="1"/>
                    </a:moveTo>
                    <a:cubicBezTo>
                      <a:pt x="286" y="1"/>
                      <a:pt x="244" y="16"/>
                      <a:pt x="214" y="45"/>
                    </a:cubicBezTo>
                    <a:lnTo>
                      <a:pt x="48" y="212"/>
                    </a:lnTo>
                    <a:cubicBezTo>
                      <a:pt x="0" y="272"/>
                      <a:pt x="0" y="379"/>
                      <a:pt x="60" y="438"/>
                    </a:cubicBezTo>
                    <a:cubicBezTo>
                      <a:pt x="95" y="462"/>
                      <a:pt x="143" y="486"/>
                      <a:pt x="167" y="486"/>
                    </a:cubicBezTo>
                    <a:cubicBezTo>
                      <a:pt x="202" y="486"/>
                      <a:pt x="238" y="462"/>
                      <a:pt x="274" y="438"/>
                    </a:cubicBezTo>
                    <a:lnTo>
                      <a:pt x="441" y="272"/>
                    </a:lnTo>
                    <a:cubicBezTo>
                      <a:pt x="500" y="212"/>
                      <a:pt x="500" y="105"/>
                      <a:pt x="441" y="45"/>
                    </a:cubicBezTo>
                    <a:cubicBezTo>
                      <a:pt x="411" y="16"/>
                      <a:pt x="369" y="1"/>
                      <a:pt x="3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493;p80">
                <a:extLst>
                  <a:ext uri="{FF2B5EF4-FFF2-40B4-BE49-F238E27FC236}">
                    <a16:creationId xmlns:a16="http://schemas.microsoft.com/office/drawing/2014/main" id="{7E360772-8343-7A84-67A8-0658147F6CF0}"/>
                  </a:ext>
                </a:extLst>
              </p:cNvPr>
              <p:cNvSpPr/>
              <p:nvPr/>
            </p:nvSpPr>
            <p:spPr>
              <a:xfrm>
                <a:off x="2360018" y="1624548"/>
                <a:ext cx="18207" cy="1260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396" extrusionOk="0">
                    <a:moveTo>
                      <a:pt x="179" y="0"/>
                    </a:moveTo>
                    <a:cubicBezTo>
                      <a:pt x="125" y="0"/>
                      <a:pt x="71" y="33"/>
                      <a:pt x="36" y="86"/>
                    </a:cubicBezTo>
                    <a:cubicBezTo>
                      <a:pt x="0" y="157"/>
                      <a:pt x="36" y="252"/>
                      <a:pt x="107" y="288"/>
                    </a:cubicBezTo>
                    <a:lnTo>
                      <a:pt x="322" y="383"/>
                    </a:lnTo>
                    <a:cubicBezTo>
                      <a:pt x="333" y="395"/>
                      <a:pt x="357" y="395"/>
                      <a:pt x="381" y="395"/>
                    </a:cubicBezTo>
                    <a:cubicBezTo>
                      <a:pt x="429" y="395"/>
                      <a:pt x="500" y="371"/>
                      <a:pt x="524" y="312"/>
                    </a:cubicBezTo>
                    <a:cubicBezTo>
                      <a:pt x="572" y="217"/>
                      <a:pt x="524" y="133"/>
                      <a:pt x="453" y="98"/>
                    </a:cubicBezTo>
                    <a:lnTo>
                      <a:pt x="238" y="14"/>
                    </a:lnTo>
                    <a:cubicBezTo>
                      <a:pt x="219" y="5"/>
                      <a:pt x="199" y="0"/>
                      <a:pt x="1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494;p80">
                <a:extLst>
                  <a:ext uri="{FF2B5EF4-FFF2-40B4-BE49-F238E27FC236}">
                    <a16:creationId xmlns:a16="http://schemas.microsoft.com/office/drawing/2014/main" id="{D91F81D7-6461-2292-B212-A4B50F33CA77}"/>
                  </a:ext>
                </a:extLst>
              </p:cNvPr>
              <p:cNvSpPr/>
              <p:nvPr/>
            </p:nvSpPr>
            <p:spPr>
              <a:xfrm>
                <a:off x="2564271" y="1711126"/>
                <a:ext cx="17475" cy="12796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02" extrusionOk="0">
                    <a:moveTo>
                      <a:pt x="184" y="0"/>
                    </a:moveTo>
                    <a:cubicBezTo>
                      <a:pt x="125" y="0"/>
                      <a:pt x="63" y="29"/>
                      <a:pt x="36" y="92"/>
                    </a:cubicBezTo>
                    <a:cubicBezTo>
                      <a:pt x="1" y="164"/>
                      <a:pt x="36" y="247"/>
                      <a:pt x="108" y="295"/>
                    </a:cubicBezTo>
                    <a:lnTo>
                      <a:pt x="310" y="390"/>
                    </a:lnTo>
                    <a:cubicBezTo>
                      <a:pt x="334" y="402"/>
                      <a:pt x="358" y="402"/>
                      <a:pt x="370" y="402"/>
                    </a:cubicBezTo>
                    <a:cubicBezTo>
                      <a:pt x="429" y="402"/>
                      <a:pt x="489" y="366"/>
                      <a:pt x="524" y="307"/>
                    </a:cubicBezTo>
                    <a:cubicBezTo>
                      <a:pt x="548" y="235"/>
                      <a:pt x="524" y="140"/>
                      <a:pt x="453" y="104"/>
                    </a:cubicBezTo>
                    <a:lnTo>
                      <a:pt x="239" y="9"/>
                    </a:lnTo>
                    <a:cubicBezTo>
                      <a:pt x="221" y="3"/>
                      <a:pt x="203" y="0"/>
                      <a:pt x="1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495;p80">
                <a:extLst>
                  <a:ext uri="{FF2B5EF4-FFF2-40B4-BE49-F238E27FC236}">
                    <a16:creationId xmlns:a16="http://schemas.microsoft.com/office/drawing/2014/main" id="{95BACC6A-7E4A-4FBB-5E9D-3FE9E87C3702}"/>
                  </a:ext>
                </a:extLst>
              </p:cNvPr>
              <p:cNvSpPr/>
              <p:nvPr/>
            </p:nvSpPr>
            <p:spPr>
              <a:xfrm>
                <a:off x="2507805" y="1563912"/>
                <a:ext cx="14069" cy="1639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515" extrusionOk="0">
                    <a:moveTo>
                      <a:pt x="273" y="0"/>
                    </a:moveTo>
                    <a:cubicBezTo>
                      <a:pt x="215" y="0"/>
                      <a:pt x="154" y="33"/>
                      <a:pt x="120" y="86"/>
                    </a:cubicBezTo>
                    <a:lnTo>
                      <a:pt x="36" y="288"/>
                    </a:lnTo>
                    <a:cubicBezTo>
                      <a:pt x="1" y="371"/>
                      <a:pt x="36" y="455"/>
                      <a:pt x="108" y="502"/>
                    </a:cubicBezTo>
                    <a:cubicBezTo>
                      <a:pt x="120" y="514"/>
                      <a:pt x="155" y="514"/>
                      <a:pt x="167" y="514"/>
                    </a:cubicBezTo>
                    <a:cubicBezTo>
                      <a:pt x="227" y="514"/>
                      <a:pt x="286" y="490"/>
                      <a:pt x="322" y="431"/>
                    </a:cubicBezTo>
                    <a:lnTo>
                      <a:pt x="405" y="217"/>
                    </a:lnTo>
                    <a:cubicBezTo>
                      <a:pt x="441" y="145"/>
                      <a:pt x="405" y="50"/>
                      <a:pt x="334" y="14"/>
                    </a:cubicBezTo>
                    <a:cubicBezTo>
                      <a:pt x="315" y="5"/>
                      <a:pt x="294" y="0"/>
                      <a:pt x="2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496;p80">
                <a:extLst>
                  <a:ext uri="{FF2B5EF4-FFF2-40B4-BE49-F238E27FC236}">
                    <a16:creationId xmlns:a16="http://schemas.microsoft.com/office/drawing/2014/main" id="{3CB43E0B-9E0B-E013-7720-3D06427B26D0}"/>
                  </a:ext>
                </a:extLst>
              </p:cNvPr>
              <p:cNvSpPr/>
              <p:nvPr/>
            </p:nvSpPr>
            <p:spPr>
              <a:xfrm>
                <a:off x="2420654" y="1767974"/>
                <a:ext cx="14419" cy="1658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521" extrusionOk="0">
                    <a:moveTo>
                      <a:pt x="290" y="0"/>
                    </a:moveTo>
                    <a:cubicBezTo>
                      <a:pt x="231" y="0"/>
                      <a:pt x="170" y="29"/>
                      <a:pt x="143" y="92"/>
                    </a:cubicBezTo>
                    <a:lnTo>
                      <a:pt x="48" y="295"/>
                    </a:lnTo>
                    <a:cubicBezTo>
                      <a:pt x="0" y="366"/>
                      <a:pt x="48" y="473"/>
                      <a:pt x="119" y="509"/>
                    </a:cubicBezTo>
                    <a:cubicBezTo>
                      <a:pt x="143" y="521"/>
                      <a:pt x="167" y="521"/>
                      <a:pt x="179" y="521"/>
                    </a:cubicBezTo>
                    <a:cubicBezTo>
                      <a:pt x="238" y="521"/>
                      <a:pt x="298" y="485"/>
                      <a:pt x="333" y="426"/>
                    </a:cubicBezTo>
                    <a:lnTo>
                      <a:pt x="417" y="223"/>
                    </a:lnTo>
                    <a:cubicBezTo>
                      <a:pt x="453" y="152"/>
                      <a:pt x="417" y="56"/>
                      <a:pt x="345" y="9"/>
                    </a:cubicBezTo>
                    <a:cubicBezTo>
                      <a:pt x="328" y="3"/>
                      <a:pt x="309" y="0"/>
                      <a:pt x="2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497;p80">
                <a:extLst>
                  <a:ext uri="{FF2B5EF4-FFF2-40B4-BE49-F238E27FC236}">
                    <a16:creationId xmlns:a16="http://schemas.microsoft.com/office/drawing/2014/main" id="{E2ED9A7C-C1FF-CD88-D5F3-1658D656E9C1}"/>
                  </a:ext>
                </a:extLst>
              </p:cNvPr>
              <p:cNvSpPr/>
              <p:nvPr/>
            </p:nvSpPr>
            <p:spPr>
              <a:xfrm>
                <a:off x="2422532" y="1562448"/>
                <a:ext cx="14451" cy="17093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37" extrusionOk="0">
                    <a:moveTo>
                      <a:pt x="184" y="0"/>
                    </a:moveTo>
                    <a:cubicBezTo>
                      <a:pt x="164" y="0"/>
                      <a:pt x="142" y="4"/>
                      <a:pt x="120" y="13"/>
                    </a:cubicBezTo>
                    <a:cubicBezTo>
                      <a:pt x="48" y="36"/>
                      <a:pt x="1" y="132"/>
                      <a:pt x="36" y="215"/>
                    </a:cubicBezTo>
                    <a:lnTo>
                      <a:pt x="120" y="429"/>
                    </a:lnTo>
                    <a:cubicBezTo>
                      <a:pt x="155" y="501"/>
                      <a:pt x="215" y="536"/>
                      <a:pt x="274" y="536"/>
                    </a:cubicBezTo>
                    <a:cubicBezTo>
                      <a:pt x="286" y="536"/>
                      <a:pt x="322" y="536"/>
                      <a:pt x="334" y="513"/>
                    </a:cubicBezTo>
                    <a:cubicBezTo>
                      <a:pt x="405" y="489"/>
                      <a:pt x="453" y="394"/>
                      <a:pt x="417" y="310"/>
                    </a:cubicBezTo>
                    <a:lnTo>
                      <a:pt x="334" y="96"/>
                    </a:lnTo>
                    <a:cubicBezTo>
                      <a:pt x="307" y="41"/>
                      <a:pt x="251" y="0"/>
                      <a:pt x="1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498;p80">
                <a:extLst>
                  <a:ext uri="{FF2B5EF4-FFF2-40B4-BE49-F238E27FC236}">
                    <a16:creationId xmlns:a16="http://schemas.microsoft.com/office/drawing/2014/main" id="{C4562F39-DD60-20E1-E259-07E1B4FA4184}"/>
                  </a:ext>
                </a:extLst>
              </p:cNvPr>
              <p:cNvSpPr/>
              <p:nvPr/>
            </p:nvSpPr>
            <p:spPr>
              <a:xfrm>
                <a:off x="2505545" y="1768770"/>
                <a:ext cx="14037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520" extrusionOk="0">
                    <a:moveTo>
                      <a:pt x="195" y="0"/>
                    </a:moveTo>
                    <a:cubicBezTo>
                      <a:pt x="171" y="0"/>
                      <a:pt x="146" y="6"/>
                      <a:pt x="119" y="20"/>
                    </a:cubicBezTo>
                    <a:cubicBezTo>
                      <a:pt x="48" y="43"/>
                      <a:pt x="0" y="139"/>
                      <a:pt x="24" y="222"/>
                    </a:cubicBezTo>
                    <a:lnTo>
                      <a:pt x="119" y="436"/>
                    </a:lnTo>
                    <a:cubicBezTo>
                      <a:pt x="155" y="496"/>
                      <a:pt x="214" y="520"/>
                      <a:pt x="274" y="520"/>
                    </a:cubicBezTo>
                    <a:cubicBezTo>
                      <a:pt x="286" y="520"/>
                      <a:pt x="310" y="520"/>
                      <a:pt x="322" y="508"/>
                    </a:cubicBezTo>
                    <a:cubicBezTo>
                      <a:pt x="405" y="472"/>
                      <a:pt x="441" y="389"/>
                      <a:pt x="417" y="293"/>
                    </a:cubicBezTo>
                    <a:lnTo>
                      <a:pt x="322" y="91"/>
                    </a:lnTo>
                    <a:cubicBezTo>
                      <a:pt x="304" y="39"/>
                      <a:pt x="256" y="0"/>
                      <a:pt x="1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499;p80">
                <a:extLst>
                  <a:ext uri="{FF2B5EF4-FFF2-40B4-BE49-F238E27FC236}">
                    <a16:creationId xmlns:a16="http://schemas.microsoft.com/office/drawing/2014/main" id="{E046FA6D-5FA5-565F-BC63-985C090F8D88}"/>
                  </a:ext>
                </a:extLst>
              </p:cNvPr>
              <p:cNvSpPr/>
              <p:nvPr/>
            </p:nvSpPr>
            <p:spPr>
              <a:xfrm>
                <a:off x="2565417" y="1625885"/>
                <a:ext cx="17825" cy="13146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13" extrusionOk="0">
                    <a:moveTo>
                      <a:pt x="378" y="1"/>
                    </a:moveTo>
                    <a:cubicBezTo>
                      <a:pt x="360" y="1"/>
                      <a:pt x="341" y="3"/>
                      <a:pt x="322" y="8"/>
                    </a:cubicBezTo>
                    <a:lnTo>
                      <a:pt x="119" y="103"/>
                    </a:lnTo>
                    <a:cubicBezTo>
                      <a:pt x="36" y="127"/>
                      <a:pt x="0" y="222"/>
                      <a:pt x="24" y="306"/>
                    </a:cubicBezTo>
                    <a:cubicBezTo>
                      <a:pt x="60" y="365"/>
                      <a:pt x="96" y="413"/>
                      <a:pt x="179" y="413"/>
                    </a:cubicBezTo>
                    <a:cubicBezTo>
                      <a:pt x="191" y="413"/>
                      <a:pt x="215" y="413"/>
                      <a:pt x="227" y="401"/>
                    </a:cubicBezTo>
                    <a:lnTo>
                      <a:pt x="441" y="306"/>
                    </a:lnTo>
                    <a:cubicBezTo>
                      <a:pt x="512" y="282"/>
                      <a:pt x="560" y="187"/>
                      <a:pt x="524" y="103"/>
                    </a:cubicBezTo>
                    <a:cubicBezTo>
                      <a:pt x="505" y="37"/>
                      <a:pt x="449" y="1"/>
                      <a:pt x="3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500;p80">
                <a:extLst>
                  <a:ext uri="{FF2B5EF4-FFF2-40B4-BE49-F238E27FC236}">
                    <a16:creationId xmlns:a16="http://schemas.microsoft.com/office/drawing/2014/main" id="{9BD36D68-153A-79A8-2D11-476243CF0C37}"/>
                  </a:ext>
                </a:extLst>
              </p:cNvPr>
              <p:cNvSpPr/>
              <p:nvPr/>
            </p:nvSpPr>
            <p:spPr>
              <a:xfrm>
                <a:off x="2359254" y="1709312"/>
                <a:ext cx="17825" cy="1273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00" extrusionOk="0">
                    <a:moveTo>
                      <a:pt x="372" y="0"/>
                    </a:moveTo>
                    <a:cubicBezTo>
                      <a:pt x="356" y="0"/>
                      <a:pt x="339" y="2"/>
                      <a:pt x="322" y="6"/>
                    </a:cubicBezTo>
                    <a:lnTo>
                      <a:pt x="119" y="102"/>
                    </a:lnTo>
                    <a:cubicBezTo>
                      <a:pt x="48" y="125"/>
                      <a:pt x="0" y="221"/>
                      <a:pt x="24" y="304"/>
                    </a:cubicBezTo>
                    <a:cubicBezTo>
                      <a:pt x="60" y="364"/>
                      <a:pt x="119" y="399"/>
                      <a:pt x="179" y="399"/>
                    </a:cubicBezTo>
                    <a:cubicBezTo>
                      <a:pt x="191" y="399"/>
                      <a:pt x="227" y="399"/>
                      <a:pt x="238" y="387"/>
                    </a:cubicBezTo>
                    <a:lnTo>
                      <a:pt x="441" y="292"/>
                    </a:lnTo>
                    <a:cubicBezTo>
                      <a:pt x="512" y="268"/>
                      <a:pt x="560" y="173"/>
                      <a:pt x="536" y="90"/>
                    </a:cubicBezTo>
                    <a:cubicBezTo>
                      <a:pt x="507" y="41"/>
                      <a:pt x="445" y="0"/>
                      <a:pt x="3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" name="Téglalap 56">
              <a:extLst>
                <a:ext uri="{FF2B5EF4-FFF2-40B4-BE49-F238E27FC236}">
                  <a16:creationId xmlns:a16="http://schemas.microsoft.com/office/drawing/2014/main" id="{9B69B44A-83F5-DC0D-642D-0FA2A705EF92}"/>
                </a:ext>
              </a:extLst>
            </p:cNvPr>
            <p:cNvSpPr/>
            <p:nvPr/>
          </p:nvSpPr>
          <p:spPr>
            <a:xfrm>
              <a:off x="266040" y="5867394"/>
              <a:ext cx="599863" cy="383378"/>
            </a:xfrm>
            <a:prstGeom prst="rect">
              <a:avLst/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38" name="Google Shape;13413;p80">
            <a:extLst>
              <a:ext uri="{FF2B5EF4-FFF2-40B4-BE49-F238E27FC236}">
                <a16:creationId xmlns:a16="http://schemas.microsoft.com/office/drawing/2014/main" id="{78E5654F-FA99-A4D4-E561-81CD705644F5}"/>
              </a:ext>
            </a:extLst>
          </p:cNvPr>
          <p:cNvGrpSpPr/>
          <p:nvPr/>
        </p:nvGrpSpPr>
        <p:grpSpPr>
          <a:xfrm>
            <a:off x="581252" y="5340539"/>
            <a:ext cx="507318" cy="411861"/>
            <a:chOff x="6083810" y="1547297"/>
            <a:chExt cx="382819" cy="310788"/>
          </a:xfrm>
          <a:solidFill>
            <a:srgbClr val="144C2D"/>
          </a:solidFill>
        </p:grpSpPr>
        <p:sp>
          <p:nvSpPr>
            <p:cNvPr id="39" name="Google Shape;13414;p80">
              <a:extLst>
                <a:ext uri="{FF2B5EF4-FFF2-40B4-BE49-F238E27FC236}">
                  <a16:creationId xmlns:a16="http://schemas.microsoft.com/office/drawing/2014/main" id="{99AEAFA8-4DD4-D569-2D2B-E90DA6EC450A}"/>
                </a:ext>
              </a:extLst>
            </p:cNvPr>
            <p:cNvSpPr/>
            <p:nvPr/>
          </p:nvSpPr>
          <p:spPr>
            <a:xfrm>
              <a:off x="6083810" y="1547297"/>
              <a:ext cx="382819" cy="310788"/>
            </a:xfrm>
            <a:custGeom>
              <a:avLst/>
              <a:gdLst/>
              <a:ahLst/>
              <a:cxnLst/>
              <a:rect l="l" t="t" r="r" b="b"/>
              <a:pathLst>
                <a:path w="12027" h="9764" extrusionOk="0">
                  <a:moveTo>
                    <a:pt x="1834" y="334"/>
                  </a:moveTo>
                  <a:cubicBezTo>
                    <a:pt x="1834" y="334"/>
                    <a:pt x="1846" y="334"/>
                    <a:pt x="1846" y="358"/>
                  </a:cubicBezTo>
                  <a:lnTo>
                    <a:pt x="1846" y="1108"/>
                  </a:lnTo>
                  <a:cubicBezTo>
                    <a:pt x="1846" y="1108"/>
                    <a:pt x="1846" y="1132"/>
                    <a:pt x="1834" y="1132"/>
                  </a:cubicBezTo>
                  <a:lnTo>
                    <a:pt x="1465" y="1132"/>
                  </a:lnTo>
                  <a:cubicBezTo>
                    <a:pt x="1465" y="1132"/>
                    <a:pt x="1453" y="1132"/>
                    <a:pt x="1453" y="1108"/>
                  </a:cubicBezTo>
                  <a:lnTo>
                    <a:pt x="1453" y="358"/>
                  </a:lnTo>
                  <a:lnTo>
                    <a:pt x="1834" y="334"/>
                  </a:lnTo>
                  <a:close/>
                  <a:moveTo>
                    <a:pt x="10502" y="334"/>
                  </a:moveTo>
                  <a:cubicBezTo>
                    <a:pt x="10502" y="334"/>
                    <a:pt x="10514" y="334"/>
                    <a:pt x="10514" y="358"/>
                  </a:cubicBezTo>
                  <a:lnTo>
                    <a:pt x="10514" y="1108"/>
                  </a:lnTo>
                  <a:cubicBezTo>
                    <a:pt x="10514" y="1108"/>
                    <a:pt x="10514" y="1132"/>
                    <a:pt x="10502" y="1132"/>
                  </a:cubicBezTo>
                  <a:lnTo>
                    <a:pt x="10133" y="1132"/>
                  </a:lnTo>
                  <a:cubicBezTo>
                    <a:pt x="10133" y="1132"/>
                    <a:pt x="10109" y="1132"/>
                    <a:pt x="10109" y="1108"/>
                  </a:cubicBezTo>
                  <a:lnTo>
                    <a:pt x="10109" y="358"/>
                  </a:lnTo>
                  <a:lnTo>
                    <a:pt x="10502" y="334"/>
                  </a:lnTo>
                  <a:close/>
                  <a:moveTo>
                    <a:pt x="11229" y="1096"/>
                  </a:moveTo>
                  <a:cubicBezTo>
                    <a:pt x="11443" y="1096"/>
                    <a:pt x="11621" y="1274"/>
                    <a:pt x="11621" y="1477"/>
                  </a:cubicBezTo>
                  <a:lnTo>
                    <a:pt x="11621" y="9013"/>
                  </a:lnTo>
                  <a:cubicBezTo>
                    <a:pt x="11645" y="9240"/>
                    <a:pt x="11467" y="9406"/>
                    <a:pt x="11264" y="9406"/>
                  </a:cubicBezTo>
                  <a:lnTo>
                    <a:pt x="727" y="9406"/>
                  </a:lnTo>
                  <a:cubicBezTo>
                    <a:pt x="513" y="9406"/>
                    <a:pt x="334" y="9228"/>
                    <a:pt x="334" y="9013"/>
                  </a:cubicBezTo>
                  <a:lnTo>
                    <a:pt x="334" y="1477"/>
                  </a:lnTo>
                  <a:cubicBezTo>
                    <a:pt x="334" y="1274"/>
                    <a:pt x="513" y="1096"/>
                    <a:pt x="727" y="1096"/>
                  </a:cubicBezTo>
                  <a:lnTo>
                    <a:pt x="1108" y="1096"/>
                  </a:lnTo>
                  <a:lnTo>
                    <a:pt x="1108" y="1108"/>
                  </a:lnTo>
                  <a:cubicBezTo>
                    <a:pt x="1108" y="1322"/>
                    <a:pt x="1275" y="1465"/>
                    <a:pt x="1465" y="1465"/>
                  </a:cubicBezTo>
                  <a:lnTo>
                    <a:pt x="1834" y="1465"/>
                  </a:lnTo>
                  <a:cubicBezTo>
                    <a:pt x="2049" y="1465"/>
                    <a:pt x="2192" y="1298"/>
                    <a:pt x="2192" y="1108"/>
                  </a:cubicBezTo>
                  <a:lnTo>
                    <a:pt x="2192" y="1096"/>
                  </a:lnTo>
                  <a:lnTo>
                    <a:pt x="9752" y="1096"/>
                  </a:lnTo>
                  <a:lnTo>
                    <a:pt x="9752" y="1108"/>
                  </a:lnTo>
                  <a:cubicBezTo>
                    <a:pt x="9752" y="1322"/>
                    <a:pt x="9919" y="1465"/>
                    <a:pt x="10109" y="1465"/>
                  </a:cubicBezTo>
                  <a:lnTo>
                    <a:pt x="10490" y="1465"/>
                  </a:lnTo>
                  <a:cubicBezTo>
                    <a:pt x="10693" y="1465"/>
                    <a:pt x="10848" y="1298"/>
                    <a:pt x="10848" y="1108"/>
                  </a:cubicBezTo>
                  <a:lnTo>
                    <a:pt x="10848" y="1096"/>
                  </a:lnTo>
                  <a:close/>
                  <a:moveTo>
                    <a:pt x="1489" y="0"/>
                  </a:moveTo>
                  <a:cubicBezTo>
                    <a:pt x="1287" y="0"/>
                    <a:pt x="1132" y="155"/>
                    <a:pt x="1132" y="358"/>
                  </a:cubicBezTo>
                  <a:lnTo>
                    <a:pt x="1132" y="739"/>
                  </a:lnTo>
                  <a:lnTo>
                    <a:pt x="751" y="739"/>
                  </a:lnTo>
                  <a:cubicBezTo>
                    <a:pt x="346" y="739"/>
                    <a:pt x="1" y="1072"/>
                    <a:pt x="1" y="1489"/>
                  </a:cubicBezTo>
                  <a:lnTo>
                    <a:pt x="1" y="9013"/>
                  </a:lnTo>
                  <a:cubicBezTo>
                    <a:pt x="1" y="9418"/>
                    <a:pt x="334" y="9764"/>
                    <a:pt x="751" y="9764"/>
                  </a:cubicBezTo>
                  <a:lnTo>
                    <a:pt x="11288" y="9764"/>
                  </a:lnTo>
                  <a:cubicBezTo>
                    <a:pt x="11693" y="9764"/>
                    <a:pt x="12026" y="9430"/>
                    <a:pt x="12026" y="9013"/>
                  </a:cubicBezTo>
                  <a:lnTo>
                    <a:pt x="12026" y="1489"/>
                  </a:lnTo>
                  <a:cubicBezTo>
                    <a:pt x="12002" y="1084"/>
                    <a:pt x="11657" y="739"/>
                    <a:pt x="11264" y="739"/>
                  </a:cubicBezTo>
                  <a:lnTo>
                    <a:pt x="10871" y="739"/>
                  </a:lnTo>
                  <a:lnTo>
                    <a:pt x="10871" y="358"/>
                  </a:lnTo>
                  <a:cubicBezTo>
                    <a:pt x="10871" y="143"/>
                    <a:pt x="10705" y="0"/>
                    <a:pt x="10514" y="0"/>
                  </a:cubicBezTo>
                  <a:lnTo>
                    <a:pt x="10145" y="0"/>
                  </a:lnTo>
                  <a:cubicBezTo>
                    <a:pt x="9931" y="0"/>
                    <a:pt x="9788" y="155"/>
                    <a:pt x="9788" y="358"/>
                  </a:cubicBezTo>
                  <a:lnTo>
                    <a:pt x="9788" y="739"/>
                  </a:lnTo>
                  <a:lnTo>
                    <a:pt x="2227" y="739"/>
                  </a:lnTo>
                  <a:lnTo>
                    <a:pt x="2227" y="358"/>
                  </a:lnTo>
                  <a:cubicBezTo>
                    <a:pt x="2227" y="143"/>
                    <a:pt x="2061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415;p80">
              <a:extLst>
                <a:ext uri="{FF2B5EF4-FFF2-40B4-BE49-F238E27FC236}">
                  <a16:creationId xmlns:a16="http://schemas.microsoft.com/office/drawing/2014/main" id="{37F51FA8-6761-418D-FD7D-69541914181B}"/>
                </a:ext>
              </a:extLst>
            </p:cNvPr>
            <p:cNvSpPr/>
            <p:nvPr/>
          </p:nvSpPr>
          <p:spPr>
            <a:xfrm>
              <a:off x="6106950" y="1606787"/>
              <a:ext cx="334661" cy="11395"/>
            </a:xfrm>
            <a:custGeom>
              <a:avLst/>
              <a:gdLst/>
              <a:ahLst/>
              <a:cxnLst/>
              <a:rect l="l" t="t" r="r" b="b"/>
              <a:pathLst>
                <a:path w="10514" h="358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0335" y="358"/>
                  </a:lnTo>
                  <a:cubicBezTo>
                    <a:pt x="10442" y="358"/>
                    <a:pt x="10513" y="286"/>
                    <a:pt x="10513" y="179"/>
                  </a:cubicBezTo>
                  <a:cubicBezTo>
                    <a:pt x="10513" y="72"/>
                    <a:pt x="10442" y="1"/>
                    <a:pt x="10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416;p80">
              <a:extLst>
                <a:ext uri="{FF2B5EF4-FFF2-40B4-BE49-F238E27FC236}">
                  <a16:creationId xmlns:a16="http://schemas.microsoft.com/office/drawing/2014/main" id="{9CC9AF4A-EFAD-DFBE-4921-C8D9C9B841C5}"/>
                </a:ext>
              </a:extLst>
            </p:cNvPr>
            <p:cNvSpPr/>
            <p:nvPr/>
          </p:nvSpPr>
          <p:spPr>
            <a:xfrm>
              <a:off x="6124743" y="1655296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79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417;p80">
              <a:extLst>
                <a:ext uri="{FF2B5EF4-FFF2-40B4-BE49-F238E27FC236}">
                  <a16:creationId xmlns:a16="http://schemas.microsoft.com/office/drawing/2014/main" id="{72FB6DEB-388B-5157-E22B-C4C84A65D41C}"/>
                </a:ext>
              </a:extLst>
            </p:cNvPr>
            <p:cNvSpPr/>
            <p:nvPr/>
          </p:nvSpPr>
          <p:spPr>
            <a:xfrm>
              <a:off x="6208520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8" y="275"/>
                    <a:pt x="1488" y="179"/>
                  </a:cubicBezTo>
                  <a:cubicBezTo>
                    <a:pt x="1488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418;p80">
              <a:extLst>
                <a:ext uri="{FF2B5EF4-FFF2-40B4-BE49-F238E27FC236}">
                  <a16:creationId xmlns:a16="http://schemas.microsoft.com/office/drawing/2014/main" id="{444692AE-044F-D0B3-2515-75FFD641AF0B}"/>
                </a:ext>
              </a:extLst>
            </p:cNvPr>
            <p:cNvSpPr/>
            <p:nvPr/>
          </p:nvSpPr>
          <p:spPr>
            <a:xfrm>
              <a:off x="6376391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9" y="275"/>
                    <a:pt x="1489" y="179"/>
                  </a:cubicBezTo>
                  <a:cubicBezTo>
                    <a:pt x="1489" y="72"/>
                    <a:pt x="141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419;p80">
              <a:extLst>
                <a:ext uri="{FF2B5EF4-FFF2-40B4-BE49-F238E27FC236}">
                  <a16:creationId xmlns:a16="http://schemas.microsoft.com/office/drawing/2014/main" id="{99F975AE-D03A-0F65-4AA6-47D75DE7CD11}"/>
                </a:ext>
              </a:extLst>
            </p:cNvPr>
            <p:cNvSpPr/>
            <p:nvPr/>
          </p:nvSpPr>
          <p:spPr>
            <a:xfrm>
              <a:off x="6124743" y="1703041"/>
              <a:ext cx="47427" cy="11427"/>
            </a:xfrm>
            <a:custGeom>
              <a:avLst/>
              <a:gdLst/>
              <a:ahLst/>
              <a:cxnLst/>
              <a:rect l="l" t="t" r="r" b="b"/>
              <a:pathLst>
                <a:path w="1490" h="359" extrusionOk="0">
                  <a:moveTo>
                    <a:pt x="179" y="1"/>
                  </a:moveTo>
                  <a:cubicBezTo>
                    <a:pt x="72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80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420;p80">
              <a:extLst>
                <a:ext uri="{FF2B5EF4-FFF2-40B4-BE49-F238E27FC236}">
                  <a16:creationId xmlns:a16="http://schemas.microsoft.com/office/drawing/2014/main" id="{9CC43701-57EE-AAE0-2957-23AFB1F60BB4}"/>
                </a:ext>
              </a:extLst>
            </p:cNvPr>
            <p:cNvSpPr/>
            <p:nvPr/>
          </p:nvSpPr>
          <p:spPr>
            <a:xfrm>
              <a:off x="6292646" y="1703041"/>
              <a:ext cx="47395" cy="11427"/>
            </a:xfrm>
            <a:custGeom>
              <a:avLst/>
              <a:gdLst/>
              <a:ahLst/>
              <a:cxnLst/>
              <a:rect l="l" t="t" r="r" b="b"/>
              <a:pathLst>
                <a:path w="1489" h="359" extrusionOk="0">
                  <a:moveTo>
                    <a:pt x="179" y="1"/>
                  </a:moveTo>
                  <a:cubicBezTo>
                    <a:pt x="72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05" y="358"/>
                    <a:pt x="1489" y="275"/>
                    <a:pt x="1489" y="180"/>
                  </a:cubicBezTo>
                  <a:cubicBezTo>
                    <a:pt x="1489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421;p80">
              <a:extLst>
                <a:ext uri="{FF2B5EF4-FFF2-40B4-BE49-F238E27FC236}">
                  <a16:creationId xmlns:a16="http://schemas.microsoft.com/office/drawing/2014/main" id="{DF7C65A6-E730-E7A7-32A9-5180537F1BD3}"/>
                </a:ext>
              </a:extLst>
            </p:cNvPr>
            <p:cNvSpPr/>
            <p:nvPr/>
          </p:nvSpPr>
          <p:spPr>
            <a:xfrm>
              <a:off x="6124743" y="1750818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8" y="357"/>
                    <a:pt x="1489" y="286"/>
                    <a:pt x="1489" y="179"/>
                  </a:cubicBezTo>
                  <a:cubicBezTo>
                    <a:pt x="1489" y="72"/>
                    <a:pt x="1406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422;p80">
              <a:extLst>
                <a:ext uri="{FF2B5EF4-FFF2-40B4-BE49-F238E27FC236}">
                  <a16:creationId xmlns:a16="http://schemas.microsoft.com/office/drawing/2014/main" id="{676A2971-825D-ACA6-B773-F79A695FC1DA}"/>
                </a:ext>
              </a:extLst>
            </p:cNvPr>
            <p:cNvSpPr/>
            <p:nvPr/>
          </p:nvSpPr>
          <p:spPr>
            <a:xfrm>
              <a:off x="6208520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423;p80">
              <a:extLst>
                <a:ext uri="{FF2B5EF4-FFF2-40B4-BE49-F238E27FC236}">
                  <a16:creationId xmlns:a16="http://schemas.microsoft.com/office/drawing/2014/main" id="{08C7D8E4-900B-C2F0-3648-BF5024E78722}"/>
                </a:ext>
              </a:extLst>
            </p:cNvPr>
            <p:cNvSpPr/>
            <p:nvPr/>
          </p:nvSpPr>
          <p:spPr>
            <a:xfrm>
              <a:off x="6376391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424;p80">
              <a:extLst>
                <a:ext uri="{FF2B5EF4-FFF2-40B4-BE49-F238E27FC236}">
                  <a16:creationId xmlns:a16="http://schemas.microsoft.com/office/drawing/2014/main" id="{B57F69C5-1090-9452-A6CF-6061DB1650EB}"/>
                </a:ext>
              </a:extLst>
            </p:cNvPr>
            <p:cNvSpPr/>
            <p:nvPr/>
          </p:nvSpPr>
          <p:spPr>
            <a:xfrm>
              <a:off x="6208520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425;p80">
              <a:extLst>
                <a:ext uri="{FF2B5EF4-FFF2-40B4-BE49-F238E27FC236}">
                  <a16:creationId xmlns:a16="http://schemas.microsoft.com/office/drawing/2014/main" id="{26C9E667-69AF-66E1-695B-E011D5BFA5A4}"/>
                </a:ext>
              </a:extLst>
            </p:cNvPr>
            <p:cNvSpPr/>
            <p:nvPr/>
          </p:nvSpPr>
          <p:spPr>
            <a:xfrm>
              <a:off x="6292646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05" y="357"/>
                    <a:pt x="1489" y="286"/>
                    <a:pt x="1489" y="179"/>
                  </a:cubicBezTo>
                  <a:cubicBezTo>
                    <a:pt x="1489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426;p80">
              <a:extLst>
                <a:ext uri="{FF2B5EF4-FFF2-40B4-BE49-F238E27FC236}">
                  <a16:creationId xmlns:a16="http://schemas.microsoft.com/office/drawing/2014/main" id="{95499EFC-28D0-2078-9432-8506909F6CF8}"/>
                </a:ext>
              </a:extLst>
            </p:cNvPr>
            <p:cNvSpPr/>
            <p:nvPr/>
          </p:nvSpPr>
          <p:spPr>
            <a:xfrm>
              <a:off x="6376391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427;p80">
              <a:extLst>
                <a:ext uri="{FF2B5EF4-FFF2-40B4-BE49-F238E27FC236}">
                  <a16:creationId xmlns:a16="http://schemas.microsoft.com/office/drawing/2014/main" id="{19104781-CB2E-1E7E-FA73-8FA702242B9D}"/>
                </a:ext>
              </a:extLst>
            </p:cNvPr>
            <p:cNvSpPr/>
            <p:nvPr/>
          </p:nvSpPr>
          <p:spPr>
            <a:xfrm>
              <a:off x="6207756" y="1690723"/>
              <a:ext cx="48923" cy="35108"/>
            </a:xfrm>
            <a:custGeom>
              <a:avLst/>
              <a:gdLst/>
              <a:ahLst/>
              <a:cxnLst/>
              <a:rect l="l" t="t" r="r" b="b"/>
              <a:pathLst>
                <a:path w="1537" h="1103" extrusionOk="0">
                  <a:moveTo>
                    <a:pt x="1328" y="1"/>
                  </a:moveTo>
                  <a:cubicBezTo>
                    <a:pt x="1283" y="1"/>
                    <a:pt x="1239" y="19"/>
                    <a:pt x="1203" y="55"/>
                  </a:cubicBezTo>
                  <a:lnTo>
                    <a:pt x="584" y="686"/>
                  </a:lnTo>
                  <a:lnTo>
                    <a:pt x="322" y="436"/>
                  </a:lnTo>
                  <a:cubicBezTo>
                    <a:pt x="286" y="394"/>
                    <a:pt x="241" y="373"/>
                    <a:pt x="197" y="373"/>
                  </a:cubicBezTo>
                  <a:cubicBezTo>
                    <a:pt x="152" y="373"/>
                    <a:pt x="107" y="394"/>
                    <a:pt x="72" y="436"/>
                  </a:cubicBezTo>
                  <a:cubicBezTo>
                    <a:pt x="0" y="507"/>
                    <a:pt x="0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2" y="1102"/>
                    <a:pt x="560" y="1102"/>
                  </a:cubicBezTo>
                  <a:cubicBezTo>
                    <a:pt x="607" y="1102"/>
                    <a:pt x="655" y="1078"/>
                    <a:pt x="679" y="1055"/>
                  </a:cubicBezTo>
                  <a:lnTo>
                    <a:pt x="1441" y="293"/>
                  </a:lnTo>
                  <a:cubicBezTo>
                    <a:pt x="1536" y="233"/>
                    <a:pt x="1536" y="138"/>
                    <a:pt x="1453" y="55"/>
                  </a:cubicBezTo>
                  <a:cubicBezTo>
                    <a:pt x="1417" y="19"/>
                    <a:pt x="1372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428;p80">
              <a:extLst>
                <a:ext uri="{FF2B5EF4-FFF2-40B4-BE49-F238E27FC236}">
                  <a16:creationId xmlns:a16="http://schemas.microsoft.com/office/drawing/2014/main" id="{55C895DB-0564-3D4C-D04A-135ECF12867C}"/>
                </a:ext>
              </a:extLst>
            </p:cNvPr>
            <p:cNvSpPr/>
            <p:nvPr/>
          </p:nvSpPr>
          <p:spPr>
            <a:xfrm>
              <a:off x="6376009" y="1690723"/>
              <a:ext cx="48159" cy="35108"/>
            </a:xfrm>
            <a:custGeom>
              <a:avLst/>
              <a:gdLst/>
              <a:ahLst/>
              <a:cxnLst/>
              <a:rect l="l" t="t" r="r" b="b"/>
              <a:pathLst>
                <a:path w="1513" h="1103" extrusionOk="0">
                  <a:moveTo>
                    <a:pt x="1328" y="1"/>
                  </a:moveTo>
                  <a:cubicBezTo>
                    <a:pt x="1284" y="1"/>
                    <a:pt x="1239" y="19"/>
                    <a:pt x="1203" y="55"/>
                  </a:cubicBezTo>
                  <a:lnTo>
                    <a:pt x="572" y="686"/>
                  </a:lnTo>
                  <a:lnTo>
                    <a:pt x="322" y="436"/>
                  </a:lnTo>
                  <a:cubicBezTo>
                    <a:pt x="286" y="394"/>
                    <a:pt x="242" y="373"/>
                    <a:pt x="197" y="373"/>
                  </a:cubicBezTo>
                  <a:cubicBezTo>
                    <a:pt x="152" y="373"/>
                    <a:pt x="108" y="394"/>
                    <a:pt x="72" y="436"/>
                  </a:cubicBezTo>
                  <a:cubicBezTo>
                    <a:pt x="1" y="507"/>
                    <a:pt x="1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3" y="1102"/>
                    <a:pt x="560" y="1102"/>
                  </a:cubicBezTo>
                  <a:cubicBezTo>
                    <a:pt x="608" y="1102"/>
                    <a:pt x="644" y="1078"/>
                    <a:pt x="679" y="1055"/>
                  </a:cubicBezTo>
                  <a:lnTo>
                    <a:pt x="1441" y="293"/>
                  </a:lnTo>
                  <a:cubicBezTo>
                    <a:pt x="1513" y="233"/>
                    <a:pt x="1513" y="138"/>
                    <a:pt x="1453" y="55"/>
                  </a:cubicBezTo>
                  <a:cubicBezTo>
                    <a:pt x="1417" y="19"/>
                    <a:pt x="1373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429;p80">
              <a:extLst>
                <a:ext uri="{FF2B5EF4-FFF2-40B4-BE49-F238E27FC236}">
                  <a16:creationId xmlns:a16="http://schemas.microsoft.com/office/drawing/2014/main" id="{BEF3DBC9-1EDB-C009-15D6-049C848DA34C}"/>
                </a:ext>
              </a:extLst>
            </p:cNvPr>
            <p:cNvSpPr/>
            <p:nvPr/>
          </p:nvSpPr>
          <p:spPr>
            <a:xfrm>
              <a:off x="6291500" y="1738595"/>
              <a:ext cx="48923" cy="34981"/>
            </a:xfrm>
            <a:custGeom>
              <a:avLst/>
              <a:gdLst/>
              <a:ahLst/>
              <a:cxnLst/>
              <a:rect l="l" t="t" r="r" b="b"/>
              <a:pathLst>
                <a:path w="1537" h="1099" extrusionOk="0">
                  <a:moveTo>
                    <a:pt x="1334" y="0"/>
                  </a:moveTo>
                  <a:cubicBezTo>
                    <a:pt x="1289" y="0"/>
                    <a:pt x="1245" y="21"/>
                    <a:pt x="1203" y="63"/>
                  </a:cubicBezTo>
                  <a:lnTo>
                    <a:pt x="584" y="682"/>
                  </a:lnTo>
                  <a:lnTo>
                    <a:pt x="322" y="432"/>
                  </a:lnTo>
                  <a:cubicBezTo>
                    <a:pt x="286" y="396"/>
                    <a:pt x="242" y="378"/>
                    <a:pt x="197" y="378"/>
                  </a:cubicBezTo>
                  <a:cubicBezTo>
                    <a:pt x="152" y="378"/>
                    <a:pt x="108" y="396"/>
                    <a:pt x="72" y="432"/>
                  </a:cubicBezTo>
                  <a:cubicBezTo>
                    <a:pt x="1" y="503"/>
                    <a:pt x="1" y="610"/>
                    <a:pt x="72" y="682"/>
                  </a:cubicBezTo>
                  <a:lnTo>
                    <a:pt x="441" y="1051"/>
                  </a:lnTo>
                  <a:cubicBezTo>
                    <a:pt x="477" y="1087"/>
                    <a:pt x="524" y="1098"/>
                    <a:pt x="560" y="1098"/>
                  </a:cubicBezTo>
                  <a:cubicBezTo>
                    <a:pt x="608" y="1098"/>
                    <a:pt x="655" y="1087"/>
                    <a:pt x="679" y="1051"/>
                  </a:cubicBezTo>
                  <a:lnTo>
                    <a:pt x="1441" y="301"/>
                  </a:lnTo>
                  <a:cubicBezTo>
                    <a:pt x="1536" y="241"/>
                    <a:pt x="1536" y="134"/>
                    <a:pt x="1465" y="63"/>
                  </a:cubicBezTo>
                  <a:cubicBezTo>
                    <a:pt x="1423" y="21"/>
                    <a:pt x="1379" y="0"/>
                    <a:pt x="1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430;p80">
              <a:extLst>
                <a:ext uri="{FF2B5EF4-FFF2-40B4-BE49-F238E27FC236}">
                  <a16:creationId xmlns:a16="http://schemas.microsoft.com/office/drawing/2014/main" id="{C38724DF-CE8C-1A9E-BE6B-9274FF496624}"/>
                </a:ext>
              </a:extLst>
            </p:cNvPr>
            <p:cNvSpPr/>
            <p:nvPr/>
          </p:nvSpPr>
          <p:spPr>
            <a:xfrm>
              <a:off x="6123629" y="1786627"/>
              <a:ext cx="48891" cy="34695"/>
            </a:xfrm>
            <a:custGeom>
              <a:avLst/>
              <a:gdLst/>
              <a:ahLst/>
              <a:cxnLst/>
              <a:rect l="l" t="t" r="r" b="b"/>
              <a:pathLst>
                <a:path w="1536" h="1090" extrusionOk="0">
                  <a:moveTo>
                    <a:pt x="1340" y="0"/>
                  </a:moveTo>
                  <a:cubicBezTo>
                    <a:pt x="1295" y="0"/>
                    <a:pt x="1250" y="18"/>
                    <a:pt x="1215" y="54"/>
                  </a:cubicBezTo>
                  <a:lnTo>
                    <a:pt x="583" y="673"/>
                  </a:lnTo>
                  <a:lnTo>
                    <a:pt x="333" y="423"/>
                  </a:lnTo>
                  <a:cubicBezTo>
                    <a:pt x="298" y="387"/>
                    <a:pt x="253" y="369"/>
                    <a:pt x="208" y="369"/>
                  </a:cubicBezTo>
                  <a:cubicBezTo>
                    <a:pt x="164" y="369"/>
                    <a:pt x="119" y="387"/>
                    <a:pt x="83" y="423"/>
                  </a:cubicBezTo>
                  <a:cubicBezTo>
                    <a:pt x="0" y="494"/>
                    <a:pt x="0" y="601"/>
                    <a:pt x="83" y="673"/>
                  </a:cubicBezTo>
                  <a:lnTo>
                    <a:pt x="453" y="1042"/>
                  </a:lnTo>
                  <a:cubicBezTo>
                    <a:pt x="476" y="1078"/>
                    <a:pt x="524" y="1090"/>
                    <a:pt x="572" y="1090"/>
                  </a:cubicBezTo>
                  <a:cubicBezTo>
                    <a:pt x="619" y="1090"/>
                    <a:pt x="655" y="1078"/>
                    <a:pt x="691" y="1042"/>
                  </a:cubicBezTo>
                  <a:lnTo>
                    <a:pt x="1453" y="292"/>
                  </a:lnTo>
                  <a:cubicBezTo>
                    <a:pt x="1536" y="232"/>
                    <a:pt x="1536" y="125"/>
                    <a:pt x="1465" y="54"/>
                  </a:cubicBezTo>
                  <a:cubicBezTo>
                    <a:pt x="1429" y="18"/>
                    <a:pt x="1384" y="0"/>
                    <a:pt x="1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431;p80">
              <a:extLst>
                <a:ext uri="{FF2B5EF4-FFF2-40B4-BE49-F238E27FC236}">
                  <a16:creationId xmlns:a16="http://schemas.microsoft.com/office/drawing/2014/main" id="{465EA736-DF32-C7E0-C3D4-E3BB22EFCA46}"/>
                </a:ext>
              </a:extLst>
            </p:cNvPr>
            <p:cNvSpPr/>
            <p:nvPr/>
          </p:nvSpPr>
          <p:spPr>
            <a:xfrm>
              <a:off x="6291500" y="1642978"/>
              <a:ext cx="48923" cy="34727"/>
            </a:xfrm>
            <a:custGeom>
              <a:avLst/>
              <a:gdLst/>
              <a:ahLst/>
              <a:cxnLst/>
              <a:rect l="l" t="t" r="r" b="b"/>
              <a:pathLst>
                <a:path w="1537" h="1091" extrusionOk="0">
                  <a:moveTo>
                    <a:pt x="1334" y="1"/>
                  </a:moveTo>
                  <a:cubicBezTo>
                    <a:pt x="1289" y="1"/>
                    <a:pt x="1245" y="19"/>
                    <a:pt x="1203" y="54"/>
                  </a:cubicBezTo>
                  <a:lnTo>
                    <a:pt x="584" y="673"/>
                  </a:lnTo>
                  <a:lnTo>
                    <a:pt x="322" y="423"/>
                  </a:lnTo>
                  <a:cubicBezTo>
                    <a:pt x="286" y="388"/>
                    <a:pt x="242" y="370"/>
                    <a:pt x="197" y="370"/>
                  </a:cubicBezTo>
                  <a:cubicBezTo>
                    <a:pt x="152" y="370"/>
                    <a:pt x="108" y="388"/>
                    <a:pt x="72" y="423"/>
                  </a:cubicBezTo>
                  <a:cubicBezTo>
                    <a:pt x="1" y="495"/>
                    <a:pt x="1" y="602"/>
                    <a:pt x="72" y="673"/>
                  </a:cubicBezTo>
                  <a:lnTo>
                    <a:pt x="441" y="1054"/>
                  </a:lnTo>
                  <a:cubicBezTo>
                    <a:pt x="477" y="1078"/>
                    <a:pt x="524" y="1090"/>
                    <a:pt x="560" y="1090"/>
                  </a:cubicBezTo>
                  <a:cubicBezTo>
                    <a:pt x="608" y="1090"/>
                    <a:pt x="655" y="1078"/>
                    <a:pt x="679" y="1054"/>
                  </a:cubicBezTo>
                  <a:lnTo>
                    <a:pt x="1441" y="292"/>
                  </a:lnTo>
                  <a:cubicBezTo>
                    <a:pt x="1536" y="233"/>
                    <a:pt x="1536" y="114"/>
                    <a:pt x="1465" y="54"/>
                  </a:cubicBezTo>
                  <a:cubicBezTo>
                    <a:pt x="1423" y="19"/>
                    <a:pt x="1379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Tartalom helye 2">
            <a:extLst>
              <a:ext uri="{FF2B5EF4-FFF2-40B4-BE49-F238E27FC236}">
                <a16:creationId xmlns:a16="http://schemas.microsoft.com/office/drawing/2014/main" id="{39A84E6C-6D6E-C569-4AAD-283528D54BC7}"/>
              </a:ext>
            </a:extLst>
          </p:cNvPr>
          <p:cNvSpPr txBox="1">
            <a:spLocks/>
          </p:cNvSpPr>
          <p:nvPr/>
        </p:nvSpPr>
        <p:spPr>
          <a:xfrm>
            <a:off x="1657524" y="4897121"/>
            <a:ext cx="2964528" cy="1612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44C2D"/>
              </a:buClr>
              <a:buSzPct val="150000"/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Időtartam:</a:t>
            </a:r>
          </a:p>
          <a:p>
            <a:pPr marL="0" indent="0">
              <a:buClr>
                <a:srgbClr val="144C2D"/>
              </a:buClr>
              <a:buSzPct val="150000"/>
              <a:buNone/>
            </a:pP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1-6 hónap</a:t>
            </a:r>
          </a:p>
          <a:p>
            <a:pPr marL="0" indent="0">
              <a:buClr>
                <a:srgbClr val="144C2D"/>
              </a:buClr>
              <a:buSzPct val="150000"/>
              <a:buNone/>
            </a:pPr>
            <a:endParaRPr lang="hu-HU" sz="2400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Nyíl: sávnyíl 59">
            <a:extLst>
              <a:ext uri="{FF2B5EF4-FFF2-40B4-BE49-F238E27FC236}">
                <a16:creationId xmlns:a16="http://schemas.microsoft.com/office/drawing/2014/main" id="{FF2D3D99-E87A-2BB3-559F-CCFF88AF0E29}"/>
              </a:ext>
            </a:extLst>
          </p:cNvPr>
          <p:cNvSpPr/>
          <p:nvPr/>
        </p:nvSpPr>
        <p:spPr>
          <a:xfrm>
            <a:off x="6294085" y="1815584"/>
            <a:ext cx="235974" cy="571191"/>
          </a:xfrm>
          <a:prstGeom prst="chevron">
            <a:avLst/>
          </a:prstGeom>
          <a:solidFill>
            <a:srgbClr val="D5D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61C62144-73D6-9736-3BD5-E07C067F7148}"/>
              </a:ext>
            </a:extLst>
          </p:cNvPr>
          <p:cNvCxnSpPr>
            <a:cxnSpLocks/>
          </p:cNvCxnSpPr>
          <p:nvPr/>
        </p:nvCxnSpPr>
        <p:spPr>
          <a:xfrm>
            <a:off x="6412072" y="2623031"/>
            <a:ext cx="0" cy="1947372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63">
            <a:extLst>
              <a:ext uri="{FF2B5EF4-FFF2-40B4-BE49-F238E27FC236}">
                <a16:creationId xmlns:a16="http://schemas.microsoft.com/office/drawing/2014/main" id="{FAFF5E05-02C1-F1A5-46D7-7237D92B9A9E}"/>
              </a:ext>
            </a:extLst>
          </p:cNvPr>
          <p:cNvCxnSpPr>
            <a:cxnSpLocks/>
          </p:cNvCxnSpPr>
          <p:nvPr/>
        </p:nvCxnSpPr>
        <p:spPr>
          <a:xfrm>
            <a:off x="6575453" y="2815345"/>
            <a:ext cx="4027375" cy="0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66">
            <a:extLst>
              <a:ext uri="{FF2B5EF4-FFF2-40B4-BE49-F238E27FC236}">
                <a16:creationId xmlns:a16="http://schemas.microsoft.com/office/drawing/2014/main" id="{2A54B5B7-D744-1B08-5CA5-530228A9BF2B}"/>
              </a:ext>
            </a:extLst>
          </p:cNvPr>
          <p:cNvCxnSpPr>
            <a:cxnSpLocks/>
          </p:cNvCxnSpPr>
          <p:nvPr/>
        </p:nvCxnSpPr>
        <p:spPr>
          <a:xfrm>
            <a:off x="6727853" y="4570403"/>
            <a:ext cx="5341966" cy="0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67">
            <a:extLst>
              <a:ext uri="{FF2B5EF4-FFF2-40B4-BE49-F238E27FC236}">
                <a16:creationId xmlns:a16="http://schemas.microsoft.com/office/drawing/2014/main" id="{174025F2-DCFF-25B8-8F7A-F1C65CDBF1D9}"/>
              </a:ext>
            </a:extLst>
          </p:cNvPr>
          <p:cNvCxnSpPr>
            <a:cxnSpLocks/>
          </p:cNvCxnSpPr>
          <p:nvPr/>
        </p:nvCxnSpPr>
        <p:spPr>
          <a:xfrm>
            <a:off x="3904699" y="4778714"/>
            <a:ext cx="0" cy="1947372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artalom helye 2">
            <a:extLst>
              <a:ext uri="{FF2B5EF4-FFF2-40B4-BE49-F238E27FC236}">
                <a16:creationId xmlns:a16="http://schemas.microsoft.com/office/drawing/2014/main" id="{0B6B29C6-D164-104A-ABFB-5F54563153BE}"/>
              </a:ext>
            </a:extLst>
          </p:cNvPr>
          <p:cNvSpPr txBox="1">
            <a:spLocks/>
          </p:cNvSpPr>
          <p:nvPr/>
        </p:nvSpPr>
        <p:spPr>
          <a:xfrm>
            <a:off x="4140488" y="4846638"/>
            <a:ext cx="7802384" cy="4106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44C2D"/>
              </a:buClr>
              <a:buSzPct val="150000"/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 támogatott költségek:</a:t>
            </a:r>
          </a:p>
          <a:p>
            <a:pPr marL="0" lvl="1" indent="0">
              <a:lnSpc>
                <a:spcPct val="0"/>
              </a:lnSpc>
              <a:spcBef>
                <a:spcPts val="2400"/>
              </a:spcBef>
              <a:buClr>
                <a:srgbClr val="144C2D"/>
              </a:buClr>
              <a:buSzPct val="150000"/>
              <a:buNone/>
            </a:pPr>
            <a:endParaRPr lang="hu-HU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0"/>
              </a:lnSpc>
              <a:spcBef>
                <a:spcPts val="2400"/>
              </a:spcBef>
              <a:buClr>
                <a:srgbClr val="144C2D"/>
              </a:buClr>
              <a:buSzPct val="150000"/>
              <a:buNone/>
            </a:pPr>
            <a:endParaRPr lang="hu-HU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0"/>
              </a:lnSpc>
              <a:spcBef>
                <a:spcPts val="2400"/>
              </a:spcBef>
              <a:buClr>
                <a:srgbClr val="144C2D"/>
              </a:buClr>
              <a:buSzPct val="150000"/>
              <a:buNone/>
            </a:pPr>
            <a:endParaRPr lang="hu-HU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0"/>
              </a:lnSpc>
              <a:spcBef>
                <a:spcPts val="2400"/>
              </a:spcBef>
              <a:buClr>
                <a:srgbClr val="144C2D"/>
              </a:buClr>
              <a:buSzPct val="150000"/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Tandíj 		  Utazás 	     Lakhatás</a:t>
            </a:r>
          </a:p>
        </p:txBody>
      </p:sp>
      <p:grpSp>
        <p:nvGrpSpPr>
          <p:cNvPr id="72" name="Google Shape;9931;p74">
            <a:extLst>
              <a:ext uri="{FF2B5EF4-FFF2-40B4-BE49-F238E27FC236}">
                <a16:creationId xmlns:a16="http://schemas.microsoft.com/office/drawing/2014/main" id="{261F10F6-33BF-9FD8-EF2B-8A3EE127A550}"/>
              </a:ext>
            </a:extLst>
          </p:cNvPr>
          <p:cNvGrpSpPr/>
          <p:nvPr/>
        </p:nvGrpSpPr>
        <p:grpSpPr>
          <a:xfrm>
            <a:off x="7202330" y="5583587"/>
            <a:ext cx="800990" cy="529218"/>
            <a:chOff x="5206262" y="4174817"/>
            <a:chExt cx="397763" cy="262804"/>
          </a:xfrm>
          <a:solidFill>
            <a:srgbClr val="144C2D"/>
          </a:solidFill>
        </p:grpSpPr>
        <p:sp>
          <p:nvSpPr>
            <p:cNvPr id="73" name="Google Shape;9932;p74">
              <a:extLst>
                <a:ext uri="{FF2B5EF4-FFF2-40B4-BE49-F238E27FC236}">
                  <a16:creationId xmlns:a16="http://schemas.microsoft.com/office/drawing/2014/main" id="{EF2D4E60-192B-2E75-4EFA-8E11CF901D47}"/>
                </a:ext>
              </a:extLst>
            </p:cNvPr>
            <p:cNvSpPr/>
            <p:nvPr/>
          </p:nvSpPr>
          <p:spPr>
            <a:xfrm>
              <a:off x="5206262" y="4177104"/>
              <a:ext cx="397763" cy="260518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933;p74">
              <a:extLst>
                <a:ext uri="{FF2B5EF4-FFF2-40B4-BE49-F238E27FC236}">
                  <a16:creationId xmlns:a16="http://schemas.microsoft.com/office/drawing/2014/main" id="{6F003228-DDAD-BE87-D2DF-747C3FAB5A61}"/>
                </a:ext>
              </a:extLst>
            </p:cNvPr>
            <p:cNvSpPr/>
            <p:nvPr/>
          </p:nvSpPr>
          <p:spPr>
            <a:xfrm>
              <a:off x="5434231" y="4174817"/>
              <a:ext cx="167539" cy="70369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934;p74">
              <a:extLst>
                <a:ext uri="{FF2B5EF4-FFF2-40B4-BE49-F238E27FC236}">
                  <a16:creationId xmlns:a16="http://schemas.microsoft.com/office/drawing/2014/main" id="{25EA5FBE-57AD-FB73-7671-42C930F1C36F}"/>
                </a:ext>
              </a:extLst>
            </p:cNvPr>
            <p:cNvSpPr/>
            <p:nvPr/>
          </p:nvSpPr>
          <p:spPr>
            <a:xfrm>
              <a:off x="536087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935;p74">
              <a:extLst>
                <a:ext uri="{FF2B5EF4-FFF2-40B4-BE49-F238E27FC236}">
                  <a16:creationId xmlns:a16="http://schemas.microsoft.com/office/drawing/2014/main" id="{7FAE43CA-6516-1F40-43CD-0C3A15C8DD1A}"/>
                </a:ext>
              </a:extLst>
            </p:cNvPr>
            <p:cNvSpPr/>
            <p:nvPr/>
          </p:nvSpPr>
          <p:spPr>
            <a:xfrm>
              <a:off x="5329503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936;p74">
              <a:extLst>
                <a:ext uri="{FF2B5EF4-FFF2-40B4-BE49-F238E27FC236}">
                  <a16:creationId xmlns:a16="http://schemas.microsoft.com/office/drawing/2014/main" id="{DBB81047-185A-0F45-9073-B09C286ACAEC}"/>
                </a:ext>
              </a:extLst>
            </p:cNvPr>
            <p:cNvSpPr/>
            <p:nvPr/>
          </p:nvSpPr>
          <p:spPr>
            <a:xfrm>
              <a:off x="5298511" y="4299202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937;p74">
              <a:extLst>
                <a:ext uri="{FF2B5EF4-FFF2-40B4-BE49-F238E27FC236}">
                  <a16:creationId xmlns:a16="http://schemas.microsoft.com/office/drawing/2014/main" id="{B0593C09-AC6D-EF7A-518A-7962E5F5DCA8}"/>
                </a:ext>
              </a:extLst>
            </p:cNvPr>
            <p:cNvSpPr/>
            <p:nvPr/>
          </p:nvSpPr>
          <p:spPr>
            <a:xfrm>
              <a:off x="526713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938;p74">
              <a:extLst>
                <a:ext uri="{FF2B5EF4-FFF2-40B4-BE49-F238E27FC236}">
                  <a16:creationId xmlns:a16="http://schemas.microsoft.com/office/drawing/2014/main" id="{F25D563A-9F82-CCEB-18DC-92F32699A511}"/>
                </a:ext>
              </a:extLst>
            </p:cNvPr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9880;p74">
            <a:extLst>
              <a:ext uri="{FF2B5EF4-FFF2-40B4-BE49-F238E27FC236}">
                <a16:creationId xmlns:a16="http://schemas.microsoft.com/office/drawing/2014/main" id="{42B7E01F-24ED-ECC0-8BC6-1577FDDF0C61}"/>
              </a:ext>
            </a:extLst>
          </p:cNvPr>
          <p:cNvSpPr/>
          <p:nvPr/>
        </p:nvSpPr>
        <p:spPr>
          <a:xfrm>
            <a:off x="9484606" y="5534764"/>
            <a:ext cx="614872" cy="566907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rgbClr val="144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9828;p74">
            <a:extLst>
              <a:ext uri="{FF2B5EF4-FFF2-40B4-BE49-F238E27FC236}">
                <a16:creationId xmlns:a16="http://schemas.microsoft.com/office/drawing/2014/main" id="{091DCCA1-3593-4043-47D6-BD3F8A0F8A24}"/>
              </a:ext>
            </a:extLst>
          </p:cNvPr>
          <p:cNvGrpSpPr/>
          <p:nvPr/>
        </p:nvGrpSpPr>
        <p:grpSpPr>
          <a:xfrm>
            <a:off x="5242225" y="5651200"/>
            <a:ext cx="660043" cy="461102"/>
            <a:chOff x="6849393" y="3733994"/>
            <a:chExt cx="355053" cy="248038"/>
          </a:xfrm>
          <a:solidFill>
            <a:srgbClr val="144C2D"/>
          </a:solidFill>
        </p:grpSpPr>
        <p:sp>
          <p:nvSpPr>
            <p:cNvPr id="83" name="Google Shape;9829;p74">
              <a:extLst>
                <a:ext uri="{FF2B5EF4-FFF2-40B4-BE49-F238E27FC236}">
                  <a16:creationId xmlns:a16="http://schemas.microsoft.com/office/drawing/2014/main" id="{B19E1759-5888-C708-5570-BD8CC25B2638}"/>
                </a:ext>
              </a:extLst>
            </p:cNvPr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830;p74">
              <a:extLst>
                <a:ext uri="{FF2B5EF4-FFF2-40B4-BE49-F238E27FC236}">
                  <a16:creationId xmlns:a16="http://schemas.microsoft.com/office/drawing/2014/main" id="{32616842-60B4-824B-DA3E-4B7477975176}"/>
                </a:ext>
              </a:extLst>
            </p:cNvPr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831;p74">
              <a:extLst>
                <a:ext uri="{FF2B5EF4-FFF2-40B4-BE49-F238E27FC236}">
                  <a16:creationId xmlns:a16="http://schemas.microsoft.com/office/drawing/2014/main" id="{C8A14003-1E84-7AF3-45E9-C0B6C49634AB}"/>
                </a:ext>
              </a:extLst>
            </p:cNvPr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832;p74">
              <a:extLst>
                <a:ext uri="{FF2B5EF4-FFF2-40B4-BE49-F238E27FC236}">
                  <a16:creationId xmlns:a16="http://schemas.microsoft.com/office/drawing/2014/main" id="{5449FB3E-1EB6-0D78-F0FC-20A2B79CA631}"/>
                </a:ext>
              </a:extLst>
            </p:cNvPr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9621;p74">
            <a:extLst>
              <a:ext uri="{FF2B5EF4-FFF2-40B4-BE49-F238E27FC236}">
                <a16:creationId xmlns:a16="http://schemas.microsoft.com/office/drawing/2014/main" id="{A787F05A-E489-1EEB-4CDF-491F3B3FCD1F}"/>
              </a:ext>
            </a:extLst>
          </p:cNvPr>
          <p:cNvGrpSpPr/>
          <p:nvPr/>
        </p:nvGrpSpPr>
        <p:grpSpPr>
          <a:xfrm>
            <a:off x="10959954" y="2325947"/>
            <a:ext cx="982918" cy="967379"/>
            <a:chOff x="4687894" y="2289713"/>
            <a:chExt cx="359594" cy="353909"/>
          </a:xfrm>
          <a:solidFill>
            <a:srgbClr val="144C2D"/>
          </a:solidFill>
        </p:grpSpPr>
        <p:sp>
          <p:nvSpPr>
            <p:cNvPr id="89" name="Google Shape;9622;p74">
              <a:extLst>
                <a:ext uri="{FF2B5EF4-FFF2-40B4-BE49-F238E27FC236}">
                  <a16:creationId xmlns:a16="http://schemas.microsoft.com/office/drawing/2014/main" id="{BE78360E-C825-6B8E-5315-5529DB0DE7A8}"/>
                </a:ext>
              </a:extLst>
            </p:cNvPr>
            <p:cNvSpPr/>
            <p:nvPr/>
          </p:nvSpPr>
          <p:spPr>
            <a:xfrm>
              <a:off x="4955207" y="2477227"/>
              <a:ext cx="34041" cy="22356"/>
            </a:xfrm>
            <a:custGeom>
              <a:avLst/>
              <a:gdLst/>
              <a:ahLst/>
              <a:cxnLst/>
              <a:rect l="l" t="t" r="r" b="b"/>
              <a:pathLst>
                <a:path w="1072" h="70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623;p74">
              <a:extLst>
                <a:ext uri="{FF2B5EF4-FFF2-40B4-BE49-F238E27FC236}">
                  <a16:creationId xmlns:a16="http://schemas.microsoft.com/office/drawing/2014/main" id="{97C84C1E-C3AA-4014-90CD-05610765FF9E}"/>
                </a:ext>
              </a:extLst>
            </p:cNvPr>
            <p:cNvSpPr/>
            <p:nvPr/>
          </p:nvSpPr>
          <p:spPr>
            <a:xfrm>
              <a:off x="4687894" y="2289713"/>
              <a:ext cx="359594" cy="353909"/>
            </a:xfrm>
            <a:custGeom>
              <a:avLst/>
              <a:gdLst/>
              <a:ahLst/>
              <a:cxnLst/>
              <a:rect l="l" t="t" r="r" b="b"/>
              <a:pathLst>
                <a:path w="11324" h="11145" extrusionOk="0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8686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c44325-5e02-4602-a592-293fe2f8bfbf">
      <Terms xmlns="http://schemas.microsoft.com/office/infopath/2007/PartnerControls"/>
    </lcf76f155ced4ddcb4097134ff3c332f>
    <TaxCatchAll xmlns="605704a2-f97a-4efd-a31b-06f8776d521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62FD8A213B61F43A4E335B586605945" ma:contentTypeVersion="12" ma:contentTypeDescription="Új dokumentum létrehozása." ma:contentTypeScope="" ma:versionID="cc0797d48cd2e6ec4f4cb898296a6af2">
  <xsd:schema xmlns:xsd="http://www.w3.org/2001/XMLSchema" xmlns:xs="http://www.w3.org/2001/XMLSchema" xmlns:p="http://schemas.microsoft.com/office/2006/metadata/properties" xmlns:ns2="a3c44325-5e02-4602-a592-293fe2f8bfbf" xmlns:ns3="605704a2-f97a-4efd-a31b-06f8776d5217" targetNamespace="http://schemas.microsoft.com/office/2006/metadata/properties" ma:root="true" ma:fieldsID="91177f4da384cc4f3885cc6dd1136c1b" ns2:_="" ns3:_="">
    <xsd:import namespace="a3c44325-5e02-4602-a592-293fe2f8bfbf"/>
    <xsd:import namespace="605704a2-f97a-4efd-a31b-06f8776d52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44325-5e02-4602-a592-293fe2f8bf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épcímkék" ma:readOnly="false" ma:fieldId="{5cf76f15-5ced-4ddc-b409-7134ff3c332f}" ma:taxonomyMulti="true" ma:sspId="c5924412-c5b0-41bf-b9da-348a75561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5704a2-f97a-4efd-a31b-06f8776d521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0e4b7c-0169-4a91-a2be-e3bfcd96eebc}" ma:internalName="TaxCatchAll" ma:showField="CatchAllData" ma:web="605704a2-f97a-4efd-a31b-06f8776d52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4B601B-9AFF-44C0-A195-54E151087D9A}">
  <ds:schemaRefs>
    <ds:schemaRef ds:uri="http://schemas.microsoft.com/office/2006/metadata/properties"/>
    <ds:schemaRef ds:uri="http://schemas.microsoft.com/office/infopath/2007/PartnerControls"/>
    <ds:schemaRef ds:uri="a3c44325-5e02-4602-a592-293fe2f8bfbf"/>
    <ds:schemaRef ds:uri="605704a2-f97a-4efd-a31b-06f8776d5217"/>
  </ds:schemaRefs>
</ds:datastoreItem>
</file>

<file path=customXml/itemProps2.xml><?xml version="1.0" encoding="utf-8"?>
<ds:datastoreItem xmlns:ds="http://schemas.openxmlformats.org/officeDocument/2006/customXml" ds:itemID="{CD7E741D-F6DC-4EC1-8361-9DBACEDEE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c44325-5e02-4602-a592-293fe2f8bfbf"/>
    <ds:schemaRef ds:uri="605704a2-f97a-4efd-a31b-06f8776d52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1A22B4-AA82-476F-BC21-A535A70FBC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1758</TotalTime>
  <Words>680</Words>
  <Application>Microsoft Office PowerPoint</Application>
  <PresentationFormat>Szélesvásznú</PresentationFormat>
  <Paragraphs>125</Paragraphs>
  <Slides>12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Office-téma</vt:lpstr>
      <vt:lpstr>PowerPoint-bemutató</vt:lpstr>
      <vt:lpstr>Miért vegyek részt?</vt:lpstr>
      <vt:lpstr>1.) Általános mobilitási program</vt:lpstr>
      <vt:lpstr>Jelentkezés</vt:lpstr>
      <vt:lpstr>Hallgatói teendők</vt:lpstr>
      <vt:lpstr>Learning agreement</vt:lpstr>
      <vt:lpstr>Ösztöndíjak  (célországtól függően) </vt:lpstr>
      <vt:lpstr>Utazási támogatás (rövidtávú mobilitás esetén) </vt:lpstr>
      <vt:lpstr>2.) Kiválósági program</vt:lpstr>
      <vt:lpstr>Ösztöndíj információk</vt:lpstr>
      <vt:lpstr>További információk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PINTO Gian Paolo</dc:creator>
  <cp:lastModifiedBy>Bogdán Patrik</cp:lastModifiedBy>
  <cp:revision>68</cp:revision>
  <dcterms:created xsi:type="dcterms:W3CDTF">2022-09-22T08:02:06Z</dcterms:created>
  <dcterms:modified xsi:type="dcterms:W3CDTF">2026-05-05T11:49:20Z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0x010100062FD8A213B61F43A4E335B586605945</vt:lpwstr>
  </property>
  <property fmtid="{D5CDD505-2E9C-101B-9397-08002B2CF9AE}" pid="3" name="MediaServiceImageTags">
    <vt:lpwstr/>
  </property>
</Properties>
</file>