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7" r:id="rId5"/>
    <p:sldId id="270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80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18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15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05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88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49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64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4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646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01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63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27F-DC2B-41CC-8D9C-C41BF262FDC5}" type="datetimeFigureOut">
              <a:rPr lang="hu-HU" smtClean="0"/>
              <a:t>2022. 11. 22.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7AC59-EA08-4EF6-B5A1-7C827F150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15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obilitas.pte.hu/hallgatokna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erasmus@pte.hu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buda.reka@pte.hu" TargetMode="Externa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0" t="12040" r="8567" b="12652"/>
          <a:stretch/>
        </p:blipFill>
        <p:spPr>
          <a:xfrm>
            <a:off x="9462899" y="5570692"/>
            <a:ext cx="2729101" cy="128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contenu 2"/>
          <p:cNvSpPr>
            <a:spLocks noGrp="1"/>
          </p:cNvSpPr>
          <p:nvPr>
            <p:ph type="ctrTitle"/>
          </p:nvPr>
        </p:nvSpPr>
        <p:spPr>
          <a:xfrm>
            <a:off x="4367463" y="1415711"/>
            <a:ext cx="9144000" cy="396648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4000" b="1" dirty="0">
                <a:latin typeface="Cambria" panose="02040503050406030204" pitchFamily="18" charset="0"/>
              </a:rPr>
              <a:t>ERASMUS+</a:t>
            </a:r>
            <a:br>
              <a:rPr lang="hu-HU" sz="4000" b="1" dirty="0">
                <a:latin typeface="Cambria" panose="02040503050406030204" pitchFamily="18" charset="0"/>
              </a:rPr>
            </a:br>
            <a:br>
              <a:rPr lang="hu-HU" sz="2800" b="1" dirty="0">
                <a:latin typeface="Cambria" panose="02040503050406030204" pitchFamily="18" charset="0"/>
              </a:rPr>
            </a:br>
            <a:endParaRPr lang="hu-HU" sz="28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u-HU" sz="2400" b="1" dirty="0">
                <a:latin typeface="Cambria" panose="02040503050406030204" pitchFamily="18" charset="0"/>
              </a:rPr>
              <a:t>Külföldi ösztöndíjlehetőségek</a:t>
            </a:r>
            <a:br>
              <a:rPr lang="hu-HU" sz="2400" b="1" dirty="0">
                <a:latin typeface="Cambria" panose="02040503050406030204" pitchFamily="18" charset="0"/>
              </a:rPr>
            </a:br>
            <a:r>
              <a:rPr lang="hu-HU" sz="2400" b="1" dirty="0">
                <a:latin typeface="Cambria" panose="02040503050406030204" pitchFamily="18" charset="0"/>
              </a:rPr>
              <a:t>PhD hallgatóknak</a:t>
            </a:r>
          </a:p>
          <a:p>
            <a:pPr marL="0" indent="0" algn="ctr">
              <a:buNone/>
            </a:pPr>
            <a:endParaRPr lang="hu-HU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u-HU" sz="1400" b="1" dirty="0">
                <a:latin typeface="Cambria" panose="02040503050406030204" pitchFamily="18" charset="0"/>
              </a:rPr>
              <a:t>Buda Réka</a:t>
            </a:r>
          </a:p>
          <a:p>
            <a:pPr marL="0" indent="0" algn="ctr">
              <a:buNone/>
            </a:pPr>
            <a:r>
              <a:rPr lang="hu-HU" sz="1400" b="1" dirty="0">
                <a:latin typeface="Cambria" panose="02040503050406030204" pitchFamily="18" charset="0"/>
              </a:rPr>
              <a:t>Nemzetközi Igazgatóság</a:t>
            </a:r>
          </a:p>
          <a:p>
            <a:pPr marL="0" indent="0" algn="ctr">
              <a:buNone/>
            </a:pPr>
            <a:endParaRPr lang="hu-H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4" y="766071"/>
            <a:ext cx="5265760" cy="52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7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639" y="115104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Cambria" panose="02040503050406030204" pitchFamily="18" charset="0"/>
              </a:rPr>
              <a:t>Erasmus+ ösztöndíj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27" y="1589184"/>
            <a:ext cx="3072330" cy="314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églalap 7"/>
          <p:cNvSpPr/>
          <p:nvPr/>
        </p:nvSpPr>
        <p:spPr>
          <a:xfrm>
            <a:off x="6626085" y="521342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Cambria" panose="02040503050406030204" pitchFamily="18" charset="0"/>
              </a:rPr>
              <a:t>tanulmányi célú mobilitás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Cambria" panose="02040503050406030204" pitchFamily="18" charset="0"/>
              </a:rPr>
              <a:t>szakmai gyakorlat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Cambria" panose="02040503050406030204" pitchFamily="18" charset="0"/>
              </a:rPr>
              <a:t>rövidtávú mobilitás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Cambria" panose="02040503050406030204" pitchFamily="18" charset="0"/>
              </a:rPr>
              <a:t>blended</a:t>
            </a:r>
            <a:r>
              <a:rPr lang="hu-HU" sz="2000" dirty="0">
                <a:latin typeface="Cambria" panose="02040503050406030204" pitchFamily="18" charset="0"/>
              </a:rPr>
              <a:t> </a:t>
            </a:r>
            <a:r>
              <a:rPr lang="hu-HU" sz="2000" dirty="0" err="1">
                <a:latin typeface="Cambria" panose="02040503050406030204" pitchFamily="18" charset="0"/>
              </a:rPr>
              <a:t>intensive</a:t>
            </a:r>
            <a:r>
              <a:rPr lang="hu-HU" sz="2000" dirty="0">
                <a:latin typeface="Cambria" panose="02040503050406030204" pitchFamily="18" charset="0"/>
              </a:rPr>
              <a:t> program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/>
        </p:blipFill>
        <p:spPr>
          <a:xfrm>
            <a:off x="610639" y="1589184"/>
            <a:ext cx="3621499" cy="233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églalap 9"/>
          <p:cNvSpPr/>
          <p:nvPr/>
        </p:nvSpPr>
        <p:spPr>
          <a:xfrm>
            <a:off x="278130" y="461325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mbria" panose="02040503050406030204" pitchFamily="18" charset="0"/>
              </a:rPr>
              <a:t>az Európai Unió egyik legsikeresebb programja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mbria" panose="02040503050406030204" pitchFamily="18" charset="0"/>
              </a:rPr>
              <a:t>35 éves az Erasmus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mbria" panose="02040503050406030204" pitchFamily="18" charset="0"/>
              </a:rPr>
              <a:t>10 millió megvalósult mobilitás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mbria" panose="02040503050406030204" pitchFamily="18" charset="0"/>
              </a:rPr>
              <a:t>új programciklus: 2021-2027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68" y="2727326"/>
            <a:ext cx="2644329" cy="148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95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66501" y="689956"/>
            <a:ext cx="12192000" cy="925917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Cambria" panose="02040503050406030204" pitchFamily="18" charset="0"/>
              </a:rPr>
              <a:t>Erasmus+ szakmai gyakorlat</a:t>
            </a:r>
            <a:br>
              <a:rPr lang="hu-HU" b="1" dirty="0">
                <a:latin typeface="Cambria" panose="02040503050406030204" pitchFamily="18" charset="0"/>
              </a:rPr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4" y="1842718"/>
            <a:ext cx="4325793" cy="416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5571876" y="2159118"/>
            <a:ext cx="5431359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latin typeface="Cambria" panose="02040503050406030204" pitchFamily="18" charset="0"/>
              </a:rPr>
              <a:t>nincs szerződött partnerlista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latin typeface="Cambria" panose="02040503050406030204" pitchFamily="18" charset="0"/>
              </a:rPr>
              <a:t>egyéni egyeztetés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latin typeface="Cambria" panose="02040503050406030204" pitchFamily="18" charset="0"/>
              </a:rPr>
              <a:t>minimum 2 hónap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latin typeface="Cambria" panose="02040503050406030204" pitchFamily="18" charset="0"/>
              </a:rPr>
              <a:t>képzési szintenként </a:t>
            </a:r>
            <a:r>
              <a:rPr lang="hu-HU" sz="2600" dirty="0" err="1">
                <a:latin typeface="Cambria" panose="02040503050406030204" pitchFamily="18" charset="0"/>
              </a:rPr>
              <a:t>max</a:t>
            </a:r>
            <a:r>
              <a:rPr lang="hu-HU" sz="2600" dirty="0">
                <a:latin typeface="Cambria" panose="02040503050406030204" pitchFamily="18" charset="0"/>
              </a:rPr>
              <a:t>. 12 hónap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latin typeface="Cambria" panose="02040503050406030204" pitchFamily="18" charset="0"/>
              </a:rPr>
              <a:t>egy lezárt félév után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latin typeface="Cambria" panose="02040503050406030204" pitchFamily="18" charset="0"/>
              </a:rPr>
              <a:t>nyári gyakorlat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latin typeface="Cambria" panose="02040503050406030204" pitchFamily="18" charset="0"/>
              </a:rPr>
              <a:t>frissdiplomás lehetőség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latin typeface="Cambria" panose="02040503050406030204" pitchFamily="18" charset="0"/>
              </a:rPr>
              <a:t>diploma melléklet</a:t>
            </a:r>
          </a:p>
          <a:p>
            <a:endParaRPr lang="hu-HU" sz="2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30636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872" y="106362"/>
            <a:ext cx="11497887" cy="1325563"/>
          </a:xfrm>
        </p:spPr>
        <p:txBody>
          <a:bodyPr/>
          <a:lstStyle/>
          <a:p>
            <a:pPr algn="ctr"/>
            <a:r>
              <a:rPr lang="hu-HU" b="1" dirty="0">
                <a:latin typeface="Cambria" panose="02040503050406030204" pitchFamily="18" charset="0"/>
              </a:rPr>
              <a:t>Erasmus+ szakmai gyakorlat ösztöndíj </a:t>
            </a:r>
          </a:p>
        </p:txBody>
      </p:sp>
      <p:sp>
        <p:nvSpPr>
          <p:cNvPr id="7" name="AutoShape 2" descr="Képtalálat a következőre: „euro”"/>
          <p:cNvSpPr>
            <a:spLocks noChangeAspect="1" noChangeArrowheads="1"/>
          </p:cNvSpPr>
          <p:nvPr/>
        </p:nvSpPr>
        <p:spPr bwMode="auto">
          <a:xfrm>
            <a:off x="155575" y="-2560638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783" y="1513530"/>
            <a:ext cx="2584273" cy="25196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1B6B0DE3-8FCF-4562-A792-73991B50D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61785"/>
              </p:ext>
            </p:extLst>
          </p:nvPr>
        </p:nvGraphicFramePr>
        <p:xfrm>
          <a:off x="569620" y="1431925"/>
          <a:ext cx="7960426" cy="4986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7059">
                  <a:extLst>
                    <a:ext uri="{9D8B030D-6E8A-4147-A177-3AD203B41FA5}">
                      <a16:colId xmlns:a16="http://schemas.microsoft.com/office/drawing/2014/main" val="214074375"/>
                    </a:ext>
                  </a:extLst>
                </a:gridCol>
                <a:gridCol w="2903367">
                  <a:extLst>
                    <a:ext uri="{9D8B030D-6E8A-4147-A177-3AD203B41FA5}">
                      <a16:colId xmlns:a16="http://schemas.microsoft.com/office/drawing/2014/main" val="2780404616"/>
                    </a:ext>
                  </a:extLst>
                </a:gridCol>
              </a:tblGrid>
              <a:tr h="373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Magas megélhetési költségű célországok</a:t>
                      </a:r>
                      <a:endParaRPr lang="hu-HU" sz="16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750 €</a:t>
                      </a:r>
                      <a:endParaRPr lang="hu-HU" sz="16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427284"/>
                  </a:ext>
                </a:extLst>
              </a:tr>
              <a:tr h="2087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hu-HU" sz="10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hu-HU" sz="16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Ausztria (AT), Belgium (BE), Ciprus (CY), Dánia (DK), Egyesült Királyság (UK), Finnország (FI), Franciaország (FR), Görögország (EL), Hollandia (NL), Írország (IE), Izland (IS), </a:t>
                      </a:r>
                      <a:r>
                        <a:rPr lang="hu-HU" sz="1600" dirty="0" err="1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Lichtenstein</a:t>
                      </a:r>
                      <a:r>
                        <a:rPr lang="hu-HU" sz="16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(LI), Luxemburg (LU), Málta (MT), Németország (DE), Norvégia (NO), Olaszország (IT), Portugália (PT), Spanyolország (ES), Svédország (SE)</a:t>
                      </a:r>
                      <a:endParaRPr lang="hu-HU" sz="10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hu-HU" sz="16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066752"/>
                  </a:ext>
                </a:extLst>
              </a:tr>
              <a:tr h="373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Közepes megélhetési költségű célországok</a:t>
                      </a:r>
                      <a:endParaRPr lang="hu-HU" sz="16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690 €</a:t>
                      </a:r>
                      <a:endParaRPr lang="hu-HU" sz="16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171619"/>
                  </a:ext>
                </a:extLst>
              </a:tr>
              <a:tr h="1802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solidFill>
                            <a:sysClr val="windowText" lastClr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Bulgária (BG), Csehország (CZ), Észtország (EE), Horvátország (HR), Litvánia (LT), Lettország (LV), Lengyelország (PL), Románia (RO), Szerbia (RS), Szlovénia (SI), Szlovákia (SK) Macedónia (MK), Törökország (TR)</a:t>
                      </a:r>
                      <a:endParaRPr lang="hu-HU" sz="16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351938"/>
                  </a:ext>
                </a:extLst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8530046" y="4683939"/>
            <a:ext cx="36243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600" dirty="0">
                <a:latin typeface="Cambria" panose="02040503050406030204" pitchFamily="18" charset="0"/>
              </a:rPr>
              <a:t>Esélyegyenlőségi támogatás</a:t>
            </a:r>
          </a:p>
          <a:p>
            <a:pPr algn="ctr"/>
            <a:r>
              <a:rPr lang="hu-HU" sz="1600" dirty="0">
                <a:latin typeface="Cambria" panose="02040503050406030204" pitchFamily="18" charset="0"/>
              </a:rPr>
              <a:t>	(havi 250 euró)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600" dirty="0">
                <a:latin typeface="Cambria" panose="02040503050406030204" pitchFamily="18" charset="0"/>
              </a:rPr>
              <a:t>Fogyatékkal élő vagy tartósan beteg hallgatók kiegészítő pénzügyi támogatása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600" dirty="0" err="1">
                <a:latin typeface="Cambria" panose="02040503050406030204" pitchFamily="18" charset="0"/>
              </a:rPr>
              <a:t>Green</a:t>
            </a:r>
            <a:r>
              <a:rPr lang="hu-HU" sz="1600" dirty="0">
                <a:latin typeface="Cambria" panose="02040503050406030204" pitchFamily="18" charset="0"/>
              </a:rPr>
              <a:t> </a:t>
            </a:r>
            <a:r>
              <a:rPr lang="hu-HU" sz="1600" dirty="0" err="1">
                <a:latin typeface="Cambria" panose="02040503050406030204" pitchFamily="18" charset="0"/>
              </a:rPr>
              <a:t>travel</a:t>
            </a:r>
            <a:r>
              <a:rPr lang="hu-HU" sz="1600" dirty="0">
                <a:latin typeface="Cambria" panose="02040503050406030204" pitchFamily="18" charset="0"/>
              </a:rPr>
              <a:t> (50 euró)</a:t>
            </a:r>
          </a:p>
          <a:p>
            <a:endParaRPr lang="hu-H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3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79526"/>
            <a:ext cx="12192000" cy="1325563"/>
          </a:xfrm>
        </p:spPr>
        <p:txBody>
          <a:bodyPr/>
          <a:lstStyle/>
          <a:p>
            <a:pPr algn="ctr"/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Rövidtávú mobilitás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41682" y="1805089"/>
            <a:ext cx="5719354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mobilitás hossza: 5-30 nap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PTE partnerekhez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Kutatómunka (konferencia NEM)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5-14. nap: 70 euró/nap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15-30. nap: 50 euró/nap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esélyegyenlőségi támogatás egyéni kérelem alapján (100/150 euró)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SN támogatás igénybe vehető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utazási támogatás (távolság alapján)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Green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travel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(50 euró)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blended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intensive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programmes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fizikai + virtuális mobilitás </a:t>
            </a:r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5" y="2149139"/>
            <a:ext cx="5662750" cy="37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4706"/>
            <a:ext cx="12192000" cy="1325563"/>
          </a:xfrm>
        </p:spPr>
        <p:txBody>
          <a:bodyPr/>
          <a:lstStyle/>
          <a:p>
            <a:pPr algn="ctr"/>
            <a:r>
              <a:rPr lang="hu-HU" b="1" dirty="0">
                <a:latin typeface="Cambria" panose="02040503050406030204" pitchFamily="18" charset="0"/>
              </a:rPr>
              <a:t>Pályázási feltételek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304800" y="2121337"/>
            <a:ext cx="7970272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Cambria" panose="02040503050406030204" pitchFamily="18" charset="0"/>
              </a:rPr>
              <a:t>aktív hallgatói jogviszony (kivéve diplomaszerzést követő szakmai gyakorlat)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Cambria" panose="02040503050406030204" pitchFamily="18" charset="0"/>
              </a:rPr>
              <a:t>Pályázási határidő: folyamatos beadási lehetőség</a:t>
            </a:r>
          </a:p>
          <a:p>
            <a:r>
              <a:rPr lang="hu-HU" altLang="hu-HU" sz="1800" dirty="0">
                <a:latin typeface="Cambria" panose="02040503050406030204" pitchFamily="18" charset="0"/>
              </a:rPr>
              <a:t>A pályázás online történik (</a:t>
            </a:r>
            <a:r>
              <a:rPr lang="hu-HU" altLang="hu-HU" sz="1800" dirty="0">
                <a:latin typeface="Cambria" panose="02040503050406030204" pitchFamily="18" charset="0"/>
                <a:hlinkClick r:id="rId2"/>
              </a:rPr>
              <a:t>https://mobilitas.pte.hu/hallgatoknak</a:t>
            </a:r>
            <a:r>
              <a:rPr lang="hu-HU" altLang="hu-HU" sz="1800" dirty="0">
                <a:latin typeface="Cambria" panose="02040503050406030204" pitchFamily="18" charset="0"/>
              </a:rPr>
              <a:t>) </a:t>
            </a:r>
          </a:p>
          <a:p>
            <a:r>
              <a:rPr lang="hu-HU" altLang="hu-HU" sz="1800" dirty="0">
                <a:latin typeface="Cambria" panose="02040503050406030204" pitchFamily="18" charset="0"/>
              </a:rPr>
              <a:t>Pályázáshoz szükséges: önéletrajz, motivációs levél, jó tanulmányi eredmény, idegennyelv tudás, tudományos és/vagy közösségi tevékenység igazolása, fogadó levél</a:t>
            </a:r>
          </a:p>
          <a:p>
            <a:pPr marL="0" indent="0">
              <a:buNone/>
            </a:pPr>
            <a:endParaRPr lang="hu-HU" altLang="hu-HU" sz="1600" dirty="0">
              <a:latin typeface="Cambria" panose="020405030504060302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2" y="4229036"/>
            <a:ext cx="2249248" cy="2243639"/>
          </a:xfrm>
          <a:prstGeom prst="rect">
            <a:avLst/>
          </a:prstGeom>
        </p:spPr>
      </p:pic>
      <p:pic>
        <p:nvPicPr>
          <p:cNvPr id="8" name="Picture 6" descr="Képtalálat a következ&amp;odblac;re: „campus mundi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93" y="4576892"/>
            <a:ext cx="3197369" cy="179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4"/>
          <a:stretch/>
        </p:blipFill>
        <p:spPr>
          <a:xfrm>
            <a:off x="8843660" y="2035954"/>
            <a:ext cx="2359945" cy="219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23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1050" y="567376"/>
            <a:ext cx="6908223" cy="1325563"/>
          </a:xfrm>
        </p:spPr>
        <p:txBody>
          <a:bodyPr/>
          <a:lstStyle/>
          <a:p>
            <a:pPr algn="ctr"/>
            <a:r>
              <a:rPr lang="hu-HU" b="1" dirty="0">
                <a:latin typeface="Cambria" panose="02040503050406030204" pitchFamily="18" charset="0"/>
              </a:rPr>
              <a:t>Hasznos infók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87" y="1303470"/>
            <a:ext cx="3444240" cy="2300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648393" y="2173727"/>
            <a:ext cx="62511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mbria" panose="02040503050406030204" pitchFamily="18" charset="0"/>
              </a:rPr>
              <a:t>kari Erasmus koordinátor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mbria" panose="02040503050406030204" pitchFamily="18" charset="0"/>
              </a:rPr>
              <a:t>intézményi Erasmus koordinátorok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mbria" panose="02040503050406030204" pitchFamily="18" charset="0"/>
                <a:hlinkClick r:id="rId3"/>
              </a:rPr>
              <a:t>erasmus@pte.hu</a:t>
            </a:r>
            <a:r>
              <a:rPr lang="hu-HU" sz="2000" dirty="0">
                <a:latin typeface="Cambria" panose="02040503050406030204" pitchFamily="18" charset="0"/>
              </a:rPr>
              <a:t>, </a:t>
            </a:r>
            <a:r>
              <a:rPr lang="hu-HU" sz="2000" dirty="0">
                <a:latin typeface="Cambria" panose="02040503050406030204" pitchFamily="18" charset="0"/>
                <a:hlinkClick r:id="rId4"/>
              </a:rPr>
              <a:t>buda.reka@pte.hu</a:t>
            </a:r>
            <a:endParaRPr lang="hu-HU" sz="20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mbria" panose="02040503050406030204" pitchFamily="18" charset="0"/>
              </a:rPr>
              <a:t>honlap: </a:t>
            </a:r>
            <a:r>
              <a:rPr lang="hu-HU" sz="2000" u="sng" dirty="0">
                <a:solidFill>
                  <a:schemeClr val="accent5"/>
                </a:solidFill>
                <a:latin typeface="Cambria" panose="02040503050406030204" pitchFamily="18" charset="0"/>
              </a:rPr>
              <a:t>mobilitas.pte.hu/</a:t>
            </a:r>
            <a:r>
              <a:rPr lang="hu-HU" sz="2000" u="sng" dirty="0" err="1">
                <a:solidFill>
                  <a:schemeClr val="accent5"/>
                </a:solidFill>
                <a:latin typeface="Cambria" panose="02040503050406030204" pitchFamily="18" charset="0"/>
              </a:rPr>
              <a:t>erasmus</a:t>
            </a:r>
            <a:endParaRPr lang="hu-HU" sz="2000" u="sng" dirty="0">
              <a:solidFill>
                <a:schemeClr val="accent5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mbria" panose="02040503050406030204" pitchFamily="18" charset="0"/>
              </a:rPr>
              <a:t>volt Erasmusos hallgatók (beszámolók, adatbázis)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Cambria" panose="02040503050406030204" pitchFamily="18" charset="0"/>
              </a:rPr>
              <a:t>ErasmusPTE</a:t>
            </a:r>
            <a:r>
              <a:rPr lang="hu-HU" sz="2000" dirty="0">
                <a:latin typeface="Cambria" panose="02040503050406030204" pitchFamily="18" charset="0"/>
              </a:rPr>
              <a:t> Facebook, </a:t>
            </a:r>
            <a:r>
              <a:rPr lang="hu-HU" sz="2000" dirty="0" err="1">
                <a:latin typeface="Cambria" panose="02040503050406030204" pitchFamily="18" charset="0"/>
              </a:rPr>
              <a:t>Instagram</a:t>
            </a:r>
            <a:endParaRPr lang="hu-HU" sz="20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mbria" panose="02040503050406030204" pitchFamily="18" charset="0"/>
              </a:rPr>
              <a:t>Erasmus Student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54" y="4041227"/>
            <a:ext cx="2354233" cy="2354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www.premierecreative.com/wp-content/uploads/2014/05/facebook-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4658" y="5255282"/>
            <a:ext cx="48101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19" y="5323986"/>
            <a:ext cx="539787" cy="53978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0" t="12040" r="8567" b="12652"/>
          <a:stretch/>
        </p:blipFill>
        <p:spPr>
          <a:xfrm>
            <a:off x="9105451" y="4772670"/>
            <a:ext cx="2729101" cy="128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70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942975"/>
            <a:ext cx="92106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TM03457444[[fn=Alap]]</Template>
  <TotalTime>1035</TotalTime>
  <Words>412</Words>
  <Application>Microsoft Office PowerPoint</Application>
  <PresentationFormat>Szélesvásznú</PresentationFormat>
  <Paragraphs>62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Office-téma</vt:lpstr>
      <vt:lpstr> ERASMUS+   Külföldi ösztöndíjlehetőségek PhD hallgatóknak  Buda Réka Nemzetközi Igazgatóság  </vt:lpstr>
      <vt:lpstr>Erasmus+ ösztöndíj</vt:lpstr>
      <vt:lpstr>Erasmus+ szakmai gyakorlat </vt:lpstr>
      <vt:lpstr>Erasmus+ szakmai gyakorlat ösztöndíj </vt:lpstr>
      <vt:lpstr>Rövidtávú mobilitás</vt:lpstr>
      <vt:lpstr>Pályázási feltételek</vt:lpstr>
      <vt:lpstr>Hasznos infók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Buda Réka</dc:creator>
  <cp:lastModifiedBy>Buda Réka</cp:lastModifiedBy>
  <cp:revision>116</cp:revision>
  <dcterms:created xsi:type="dcterms:W3CDTF">2018-09-20T10:27:31Z</dcterms:created>
  <dcterms:modified xsi:type="dcterms:W3CDTF">2022-11-22T08:47:19Z</dcterms:modified>
</cp:coreProperties>
</file>